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16" r:id="rId5"/>
    <p:sldId id="441" r:id="rId6"/>
    <p:sldId id="436" r:id="rId7"/>
    <p:sldId id="328" r:id="rId8"/>
    <p:sldId id="437" r:id="rId9"/>
    <p:sldId id="329" r:id="rId10"/>
    <p:sldId id="438" r:id="rId11"/>
    <p:sldId id="442" r:id="rId12"/>
    <p:sldId id="443" r:id="rId13"/>
    <p:sldId id="444" r:id="rId14"/>
    <p:sldId id="335" r:id="rId15"/>
    <p:sldId id="445" r:id="rId16"/>
    <p:sldId id="414" r:id="rId17"/>
    <p:sldId id="336" r:id="rId18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pos="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1" clrIdx="0"/>
  <p:cmAuthor id="2" name="Arnout Drenthel" initials="AD [2]" lastIdx="1" clrIdx="1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  <p:cmAuthor id="7" name="Arnout Drenthel" initials="AD [7]" lastIdx="1" clrIdx="6"/>
  <p:cmAuthor id="8" name="Arnout Drenthel" initials="AD [8]" lastIdx="1" clrIdx="7"/>
  <p:cmAuthor id="9" name="Arnout Drenthel" initials="AD [9]" lastIdx="1" clrIdx="8"/>
  <p:cmAuthor id="10" name="Brouwer, Evert-Jan" initials="BE" lastIdx="21" clrIdx="9">
    <p:extLst>
      <p:ext uri="{19B8F6BF-5375-455C-9EA6-DF929625EA0E}">
        <p15:presenceInfo xmlns:p15="http://schemas.microsoft.com/office/powerpoint/2012/main" userId="S::brouwere@pbl.nl::8530a1cb-53aa-483d-bab7-319be5617d72" providerId="AD"/>
      </p:ext>
    </p:extLst>
  </p:cmAuthor>
  <p:cmAuthor id="11" name="Marijke" initials="M" lastIdx="22" clrIdx="10">
    <p:extLst>
      <p:ext uri="{19B8F6BF-5375-455C-9EA6-DF929625EA0E}">
        <p15:presenceInfo xmlns:p15="http://schemas.microsoft.com/office/powerpoint/2012/main" userId="S::marijke.menkveld@tno.nl::7dc3aba5-ea8c-41ad-9608-e83ed4d98410" providerId="AD"/>
      </p:ext>
    </p:extLst>
  </p:cmAuthor>
  <p:cmAuthor id="12" name="Koutstaal, Paul" initials="KP" lastIdx="1" clrIdx="11">
    <p:extLst>
      <p:ext uri="{19B8F6BF-5375-455C-9EA6-DF929625EA0E}">
        <p15:presenceInfo xmlns:p15="http://schemas.microsoft.com/office/powerpoint/2012/main" userId="S::koutstaalp@pbl.nl::9d37dcbc-bf63-48b8-9ca6-20b6c9629b62" providerId="AD"/>
      </p:ext>
    </p:extLst>
  </p:cmAuthor>
  <p:cmAuthor id="13" name="Hammingh, Pieter" initials="HP" lastIdx="1" clrIdx="12">
    <p:extLst>
      <p:ext uri="{19B8F6BF-5375-455C-9EA6-DF929625EA0E}">
        <p15:presenceInfo xmlns:p15="http://schemas.microsoft.com/office/powerpoint/2012/main" userId="S::hamminghp@pbl.nl::a7666f7b-5785-44be-bbcc-0093fe9df3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EC5"/>
    <a:srgbClr val="C9C89F"/>
    <a:srgbClr val="777C00"/>
    <a:srgbClr val="CAC9A0"/>
    <a:srgbClr val="BCBB88"/>
    <a:srgbClr val="AAA867"/>
    <a:srgbClr val="E8F400"/>
    <a:srgbClr val="C1C127"/>
    <a:srgbClr val="E0DC5B"/>
    <a:srgbClr val="D4E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9" autoAdjust="0"/>
    <p:restoredTop sz="81263" autoAdjust="0"/>
  </p:normalViewPr>
  <p:slideViewPr>
    <p:cSldViewPr snapToGrid="0">
      <p:cViewPr varScale="1">
        <p:scale>
          <a:sx n="54" d="100"/>
          <a:sy n="54" d="100"/>
        </p:scale>
        <p:origin x="1032" y="48"/>
      </p:cViewPr>
      <p:guideLst>
        <p:guide pos="518"/>
        <p:guide orient="horz" pos="2160"/>
        <p:guide orient="horz" pos="1036"/>
        <p:guide orient="horz" pos="1095"/>
        <p:guide pos="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647">
              <a:defRPr/>
            </a:pPr>
            <a:r>
              <a:rPr lang="nl-NL" dirty="0"/>
              <a:t>Foto: PBL Beeldenbank / Duurzame Energie </a:t>
            </a:r>
            <a:r>
              <a:rPr lang="nl-NL" dirty="0" err="1"/>
              <a:t>Istock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31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Benoemen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 de KEV 2021 lager </a:t>
            </a:r>
            <a:r>
              <a:rPr lang="en-US" dirty="0" err="1"/>
              <a:t>uitkomt</a:t>
            </a:r>
            <a:r>
              <a:rPr lang="en-US" dirty="0"/>
              <a:t> dan de KEV 2020.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, </a:t>
            </a:r>
            <a:r>
              <a:rPr lang="en-US" dirty="0" err="1"/>
              <a:t>mobiliteit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lagere</a:t>
            </a:r>
            <a:r>
              <a:rPr lang="en-US" dirty="0"/>
              <a:t> </a:t>
            </a:r>
            <a:r>
              <a:rPr lang="en-US" dirty="0" err="1"/>
              <a:t>raming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elektriciteit</a:t>
            </a:r>
            <a:r>
              <a:rPr lang="en-US" dirty="0"/>
              <a:t> in 2030.</a:t>
            </a:r>
          </a:p>
          <a:p>
            <a:endParaRPr lang="en-US" dirty="0"/>
          </a:p>
          <a:p>
            <a:r>
              <a:rPr lang="en-US" dirty="0" err="1"/>
              <a:t>Geagendeerd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noemen</a:t>
            </a:r>
            <a:r>
              <a:rPr lang="en-US" dirty="0"/>
              <a:t>: AGW, </a:t>
            </a:r>
            <a:r>
              <a:rPr lang="en-US" dirty="0" err="1"/>
              <a:t>etc</a:t>
            </a:r>
            <a:r>
              <a:rPr lang="en-US" dirty="0"/>
              <a:t>…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21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EC-</a:t>
            </a:r>
            <a:r>
              <a:rPr lang="en-US" dirty="0" err="1"/>
              <a:t>voorstel</a:t>
            </a:r>
            <a:r>
              <a:rPr lang="en-US" dirty="0"/>
              <a:t> 14 </a:t>
            </a:r>
            <a:r>
              <a:rPr lang="en-US" dirty="0" err="1"/>
              <a:t>juli</a:t>
            </a:r>
            <a:r>
              <a:rPr lang="en-US" dirty="0"/>
              <a:t> ’21: extra </a:t>
            </a:r>
            <a:r>
              <a:rPr lang="en-US" dirty="0" err="1"/>
              <a:t>opgave</a:t>
            </a:r>
            <a:r>
              <a:rPr lang="en-US" dirty="0"/>
              <a:t> van 15 megaton in </a:t>
            </a:r>
            <a:r>
              <a:rPr lang="en-US" dirty="0" err="1"/>
              <a:t>zichtjaar</a:t>
            </a:r>
            <a:r>
              <a:rPr lang="en-US" dirty="0"/>
              <a:t> 2030;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14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Aandeel hernieuwbare elektriciteit van circa 26 procent in 2020 naar circa 75 procent in 2030.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Aandeel hernieuwbare warmte van 8 procent in 2020 naar 12 procent in 2030.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Werkelijk (fysieke) aandeel hernieuwbare energie in de mobiliteit neemt toe van 6 procent in 2020 naar 14 procent in 2030.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Administratief aandeel in de mobiliteit neemt toe van 16,4 procent in 2020 naar 27,1 procent in 2030. Verschil door dubbeltellingen.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KEV2021 is geconcludeerd dat de productie van hernieuwbare elektriciteit dicht bij zijn maximale groeipad zit. Omdat de groei wordt afgeremd doordat er beperkingen zijn om met name zonnepanelen (zon-pv) aan te sluiten op de regionale elektriciteitsnetten.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Groei hernieuwbare warmte wordt afgeremd door de trage uitrol van warmtenetten in de bestaande gebouwde omgeving en de glastuinbouw en door de beperkte bijmenging van groen gas in het gasnet.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verduurzaming van warmtenetten is bovendien onzeker vanwege verwacht pad voor uitfasering van biomassa als energiebron.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02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Regio’s </a:t>
            </a:r>
            <a:r>
              <a:rPr lang="en-US" dirty="0" err="1"/>
              <a:t>dragen</a:t>
            </a:r>
            <a:r>
              <a:rPr lang="en-US" dirty="0"/>
              <a:t> </a:t>
            </a:r>
            <a:r>
              <a:rPr lang="en-US" dirty="0" err="1"/>
              <a:t>substantieel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energietransitie</a:t>
            </a:r>
            <a:r>
              <a:rPr lang="en-US" dirty="0"/>
              <a:t> [nu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organisatorisch</a:t>
            </a:r>
            <a:r>
              <a:rPr lang="en-US" dirty="0"/>
              <a:t> en </a:t>
            </a:r>
            <a:r>
              <a:rPr lang="en-US" dirty="0" err="1"/>
              <a:t>maatschappelijk</a:t>
            </a:r>
            <a:r>
              <a:rPr lang="en-US" dirty="0"/>
              <a:t>, later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kwantitatief</a:t>
            </a:r>
            <a:r>
              <a:rPr lang="en-US" dirty="0"/>
              <a:t>; door RES </a:t>
            </a:r>
            <a:r>
              <a:rPr lang="en-US" dirty="0" err="1"/>
              <a:t>komen</a:t>
            </a:r>
            <a:r>
              <a:rPr lang="en-US" dirty="0"/>
              <a:t> de </a:t>
            </a:r>
            <a:r>
              <a:rPr lang="en-US" dirty="0" err="1"/>
              <a:t>knelpunten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licht</a:t>
            </a:r>
            <a:r>
              <a:rPr lang="en-US" dirty="0"/>
              <a:t> =&gt; </a:t>
            </a:r>
            <a:r>
              <a:rPr lang="en-US" dirty="0" err="1"/>
              <a:t>wie</a:t>
            </a:r>
            <a:r>
              <a:rPr lang="en-US" dirty="0"/>
              <a:t> met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samenwerken</a:t>
            </a:r>
            <a:r>
              <a:rPr lang="en-US" dirty="0"/>
              <a:t>]</a:t>
            </a:r>
          </a:p>
          <a:p>
            <a:pPr marL="342900" indent="-342900">
              <a:buFontTx/>
              <a:buChar char="-"/>
            </a:pPr>
            <a:r>
              <a:rPr lang="en-US" dirty="0"/>
              <a:t>RES 1.0 </a:t>
            </a:r>
            <a:r>
              <a:rPr lang="en-US" dirty="0" err="1"/>
              <a:t>totaal</a:t>
            </a:r>
            <a:r>
              <a:rPr lang="en-US" dirty="0"/>
              <a:t> bod 5% </a:t>
            </a:r>
            <a:r>
              <a:rPr lang="en-US" dirty="0" err="1"/>
              <a:t>hoger</a:t>
            </a:r>
            <a:r>
              <a:rPr lang="en-US" dirty="0"/>
              <a:t> dan in de concept-RES [was 52.5 is nu 55 TWh;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ambitie</a:t>
            </a:r>
            <a:r>
              <a:rPr lang="en-US" dirty="0"/>
              <a:t> van </a:t>
            </a:r>
            <a:r>
              <a:rPr lang="en-US" dirty="0" err="1"/>
              <a:t>regio’s</a:t>
            </a:r>
            <a:r>
              <a:rPr lang="en-US" dirty="0"/>
              <a:t> om </a:t>
            </a:r>
            <a:r>
              <a:rPr lang="en-US" dirty="0" err="1"/>
              <a:t>bij</a:t>
            </a:r>
            <a:r>
              <a:rPr lang="en-US" dirty="0"/>
              <a:t> te </a:t>
            </a:r>
            <a:r>
              <a:rPr lang="en-US" dirty="0" err="1"/>
              <a:t>dragen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KA </a:t>
            </a:r>
            <a:r>
              <a:rPr lang="en-US" dirty="0" err="1"/>
              <a:t>blijft</a:t>
            </a:r>
            <a:r>
              <a:rPr lang="en-US" dirty="0"/>
              <a:t> </a:t>
            </a:r>
            <a:r>
              <a:rPr lang="en-US" dirty="0" err="1"/>
              <a:t>onverminderd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]</a:t>
            </a:r>
          </a:p>
          <a:p>
            <a:pPr marL="342900" indent="-342900">
              <a:buFontTx/>
              <a:buChar char="-"/>
            </a:pPr>
            <a:r>
              <a:rPr lang="en-US" dirty="0"/>
              <a:t>Context: </a:t>
            </a:r>
            <a:r>
              <a:rPr lang="en-US" dirty="0" err="1"/>
              <a:t>duurzaam</a:t>
            </a:r>
            <a:r>
              <a:rPr lang="en-US" dirty="0"/>
              <a:t>, </a:t>
            </a:r>
            <a:r>
              <a:rPr lang="en-US" dirty="0" err="1"/>
              <a:t>betaalbaar</a:t>
            </a:r>
            <a:r>
              <a:rPr lang="en-US" dirty="0"/>
              <a:t> en </a:t>
            </a:r>
            <a:r>
              <a:rPr lang="en-US" dirty="0" err="1"/>
              <a:t>betrouwbaar</a:t>
            </a:r>
            <a:r>
              <a:rPr lang="en-US" dirty="0"/>
              <a:t> </a:t>
            </a:r>
            <a:r>
              <a:rPr lang="en-US" dirty="0" err="1"/>
              <a:t>energiesysteem</a:t>
            </a:r>
            <a:r>
              <a:rPr lang="en-US" dirty="0"/>
              <a:t> [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vd ET]</a:t>
            </a:r>
          </a:p>
          <a:p>
            <a:endParaRPr lang="en-US" dirty="0"/>
          </a:p>
          <a:p>
            <a:r>
              <a:rPr lang="en-US" dirty="0" err="1"/>
              <a:t>Milieunormen</a:t>
            </a:r>
            <a:r>
              <a:rPr lang="en-US" dirty="0"/>
              <a:t> </a:t>
            </a:r>
            <a:r>
              <a:rPr lang="en-US" dirty="0" err="1"/>
              <a:t>wol</a:t>
            </a:r>
            <a:r>
              <a:rPr lang="en-US" dirty="0"/>
              <a:t>:</a:t>
            </a:r>
          </a:p>
          <a:p>
            <a:r>
              <a:rPr lang="en-US" dirty="0"/>
              <a:t>De </a:t>
            </a:r>
            <a:r>
              <a:rPr lang="en-US" dirty="0" err="1"/>
              <a:t>Raad</a:t>
            </a:r>
            <a:r>
              <a:rPr lang="en-US" dirty="0"/>
              <a:t> van State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verklaard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“</a:t>
            </a:r>
            <a:r>
              <a:rPr lang="en-US" dirty="0" err="1"/>
              <a:t>Nevele</a:t>
            </a:r>
            <a:r>
              <a:rPr lang="en-US" dirty="0"/>
              <a:t> Arrest” </a:t>
            </a:r>
            <a:r>
              <a:rPr lang="en-US" dirty="0" err="1"/>
              <a:t>ook</a:t>
            </a:r>
            <a:r>
              <a:rPr lang="en-US" dirty="0"/>
              <a:t> van </a:t>
            </a:r>
            <a:r>
              <a:rPr lang="en-US" dirty="0" err="1"/>
              <a:t>toepassing</a:t>
            </a:r>
            <a:r>
              <a:rPr lang="en-US" dirty="0"/>
              <a:t> is op de </a:t>
            </a:r>
            <a:r>
              <a:rPr lang="en-US" dirty="0" err="1"/>
              <a:t>NL’se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betekent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milieunormen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wind op land (</a:t>
            </a:r>
            <a:r>
              <a:rPr lang="en-US" dirty="0" err="1"/>
              <a:t>vastgelegd</a:t>
            </a:r>
            <a:r>
              <a:rPr lang="en-US" dirty="0"/>
              <a:t> in </a:t>
            </a:r>
            <a:r>
              <a:rPr lang="en-US" dirty="0" err="1"/>
              <a:t>Activiteitenbesluit</a:t>
            </a:r>
            <a:r>
              <a:rPr lang="en-US" dirty="0"/>
              <a:t> in NL)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</a:t>
            </a:r>
          </a:p>
          <a:p>
            <a:r>
              <a:rPr lang="en-US" dirty="0" err="1"/>
              <a:t>Staatssecretaris</a:t>
            </a:r>
            <a:r>
              <a:rPr lang="en-US" dirty="0"/>
              <a:t> EZK :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wol</a:t>
            </a:r>
            <a:r>
              <a:rPr lang="en-US" dirty="0"/>
              <a:t> </a:t>
            </a:r>
            <a:r>
              <a:rPr lang="en-US" dirty="0" err="1"/>
              <a:t>projecten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zogenoemde</a:t>
            </a:r>
            <a:r>
              <a:rPr lang="en-US" dirty="0"/>
              <a:t> </a:t>
            </a:r>
            <a:r>
              <a:rPr lang="en-US" dirty="0" err="1"/>
              <a:t>onherroepelijke</a:t>
            </a:r>
            <a:r>
              <a:rPr lang="en-US" dirty="0"/>
              <a:t> </a:t>
            </a:r>
            <a:r>
              <a:rPr lang="en-US" dirty="0" err="1"/>
              <a:t>vergunning</a:t>
            </a:r>
            <a:r>
              <a:rPr lang="en-US" dirty="0"/>
              <a:t> [</a:t>
            </a:r>
            <a:r>
              <a:rPr lang="en-US" dirty="0" err="1"/>
              <a:t>dat</a:t>
            </a:r>
            <a:r>
              <a:rPr lang="en-US" dirty="0"/>
              <a:t> is de </a:t>
            </a:r>
            <a:r>
              <a:rPr lang="en-US" dirty="0" err="1"/>
              <a:t>vraag</a:t>
            </a:r>
            <a:r>
              <a:rPr lang="en-US" dirty="0"/>
              <a:t>,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al </a:t>
            </a:r>
            <a:r>
              <a:rPr lang="en-US" dirty="0" err="1"/>
              <a:t>handhavingsverzoeken</a:t>
            </a:r>
            <a:r>
              <a:rPr lang="en-US" dirty="0"/>
              <a:t> en </a:t>
            </a:r>
            <a:r>
              <a:rPr lang="en-US" dirty="0" err="1"/>
              <a:t>intrekkingverzoeken</a:t>
            </a:r>
            <a:r>
              <a:rPr lang="en-US" dirty="0"/>
              <a:t> </a:t>
            </a:r>
            <a:r>
              <a:rPr lang="en-US" dirty="0" err="1"/>
              <a:t>ingediend</a:t>
            </a:r>
            <a:r>
              <a:rPr lang="en-US" dirty="0"/>
              <a:t>]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 (“</a:t>
            </a:r>
            <a:r>
              <a:rPr lang="en-US" dirty="0" err="1"/>
              <a:t>vertraging</a:t>
            </a:r>
            <a:r>
              <a:rPr lang="en-US" dirty="0"/>
              <a:t>”)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wol</a:t>
            </a:r>
            <a:r>
              <a:rPr lang="en-US" dirty="0"/>
              <a:t> </a:t>
            </a:r>
            <a:r>
              <a:rPr lang="en-US" dirty="0" err="1"/>
              <a:t>projecten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onherroepelijke</a:t>
            </a:r>
            <a:r>
              <a:rPr lang="en-US" dirty="0"/>
              <a:t> </a:t>
            </a:r>
            <a:r>
              <a:rPr lang="en-US" dirty="0" err="1"/>
              <a:t>vergunning</a:t>
            </a:r>
            <a:r>
              <a:rPr lang="en-US" dirty="0"/>
              <a:t> [</a:t>
            </a:r>
            <a:r>
              <a:rPr lang="en-US" dirty="0" err="1"/>
              <a:t>komt</a:t>
            </a:r>
            <a:r>
              <a:rPr lang="en-US" dirty="0"/>
              <a:t> van </a:t>
            </a:r>
            <a:r>
              <a:rPr lang="en-US" dirty="0" err="1"/>
              <a:t>uitstel</a:t>
            </a:r>
            <a:r>
              <a:rPr lang="en-US" dirty="0"/>
              <a:t> </a:t>
            </a:r>
            <a:r>
              <a:rPr lang="en-US" dirty="0" err="1"/>
              <a:t>afstel</a:t>
            </a:r>
            <a:r>
              <a:rPr lang="en-US" dirty="0"/>
              <a:t>?]</a:t>
            </a:r>
          </a:p>
          <a:p>
            <a:pPr marL="171450" indent="-171450">
              <a:buFontTx/>
              <a:buChar char="-"/>
            </a:pPr>
            <a:r>
              <a:rPr lang="nl-NL" dirty="0"/>
              <a:t>De Staatssecretaris van </a:t>
            </a:r>
            <a:r>
              <a:rPr lang="nl-NL" dirty="0" err="1"/>
              <a:t>IenW</a:t>
            </a:r>
            <a:r>
              <a:rPr lang="nl-NL" dirty="0"/>
              <a:t> zal spoedig starten met het zorgvuldig tot stand brengen van een plan-</a:t>
            </a:r>
            <a:r>
              <a:rPr lang="nl-NL" dirty="0" err="1"/>
              <a:t>mer</a:t>
            </a:r>
            <a:r>
              <a:rPr lang="nl-NL" dirty="0"/>
              <a:t> voor de milieunormen voor windturbines. [kost tijd]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Wat de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werkelijk</a:t>
            </a:r>
            <a:r>
              <a:rPr lang="en-US" dirty="0"/>
              <a:t> </a:t>
            </a:r>
            <a:r>
              <a:rPr lang="en-US" dirty="0" err="1"/>
              <a:t>zal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is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te </a:t>
            </a:r>
            <a:r>
              <a:rPr lang="en-US" dirty="0" err="1"/>
              <a:t>bezien</a:t>
            </a:r>
            <a:r>
              <a:rPr lang="en-US" dirty="0"/>
              <a:t>.</a:t>
            </a: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Uitwerking</a:t>
            </a:r>
            <a:r>
              <a:rPr lang="en-US" dirty="0"/>
              <a:t> van de </a:t>
            </a:r>
            <a:r>
              <a:rPr lang="en-US" dirty="0" err="1"/>
              <a:t>plannen</a:t>
            </a:r>
            <a:r>
              <a:rPr lang="en-US" dirty="0"/>
              <a:t> </a:t>
            </a:r>
            <a:r>
              <a:rPr lang="en-US" dirty="0" err="1"/>
              <a:t>vergt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 en </a:t>
            </a:r>
            <a:r>
              <a:rPr lang="en-US" dirty="0" err="1"/>
              <a:t>inzet</a:t>
            </a:r>
            <a:r>
              <a:rPr lang="en-US" dirty="0"/>
              <a:t> van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partijen</a:t>
            </a:r>
            <a:r>
              <a:rPr lang="en-US" dirty="0"/>
              <a:t> [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uitwerking</a:t>
            </a:r>
            <a:r>
              <a:rPr lang="en-US" dirty="0"/>
              <a:t> en </a:t>
            </a:r>
            <a:r>
              <a:rPr lang="en-US" dirty="0" err="1"/>
              <a:t>uitvoering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knelpunten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voren</a:t>
            </a:r>
            <a:r>
              <a:rPr lang="en-US" dirty="0"/>
              <a:t> die om </a:t>
            </a:r>
            <a:r>
              <a:rPr lang="en-US" dirty="0" err="1"/>
              <a:t>inzet</a:t>
            </a:r>
            <a:r>
              <a:rPr lang="en-US" dirty="0"/>
              <a:t>/</a:t>
            </a:r>
            <a:r>
              <a:rPr lang="en-US" dirty="0" err="1"/>
              <a:t>afstemming</a:t>
            </a:r>
            <a:r>
              <a:rPr lang="en-US" dirty="0"/>
              <a:t> van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overheden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, </a:t>
            </a:r>
            <a:r>
              <a:rPr lang="en-US" dirty="0" err="1"/>
              <a:t>sectoren</a:t>
            </a:r>
            <a:r>
              <a:rPr lang="en-US" dirty="0"/>
              <a:t> en van de burgers]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&gt; 35 TWh: Het KA </a:t>
            </a:r>
            <a:r>
              <a:rPr lang="en-US" dirty="0" err="1"/>
              <a:t>geeft</a:t>
            </a:r>
            <a:r>
              <a:rPr lang="en-US" dirty="0"/>
              <a:t> al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doelen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aanpassing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. Het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logisch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 van FF55. Maar </a:t>
            </a:r>
            <a:r>
              <a:rPr lang="en-US" dirty="0" err="1"/>
              <a:t>hoeveel</a:t>
            </a:r>
            <a:r>
              <a:rPr lang="en-US" dirty="0"/>
              <a:t>, wat en </a:t>
            </a:r>
            <a:r>
              <a:rPr lang="en-US" dirty="0" err="1"/>
              <a:t>waar</a:t>
            </a:r>
            <a:r>
              <a:rPr lang="en-US" dirty="0"/>
              <a:t>? Regio’s </a:t>
            </a:r>
            <a:r>
              <a:rPr lang="en-US" dirty="0" err="1"/>
              <a:t>lijken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te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gezien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bod, maar wat is het </a:t>
            </a:r>
            <a:r>
              <a:rPr lang="en-US" dirty="0" err="1"/>
              <a:t>mandaat</a:t>
            </a:r>
            <a:r>
              <a:rPr lang="en-US" dirty="0"/>
              <a:t> van de RES?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76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4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 hasCustomPrompt="1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defRPr baseline="0"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KEV en RES 2021</a:t>
            </a:r>
            <a:endParaRPr lang="nl-NL" dirty="0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B0D11-5ECA-4523-82CB-7973ED3472D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6553199" y="6372038"/>
            <a:ext cx="3781426" cy="264272"/>
          </a:xfrm>
        </p:spPr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31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KEV en RES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333663" y="1817829"/>
            <a:ext cx="10101384" cy="45058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2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53199" y="6372038"/>
            <a:ext cx="3781426" cy="264272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372038"/>
            <a:ext cx="5003800" cy="26427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9424" y="6372038"/>
            <a:ext cx="919163" cy="26427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18" r:id="rId22"/>
    <p:sldLayoutId id="2147483717" r:id="rId23"/>
    <p:sldLayoutId id="2147483714" r:id="rId24"/>
    <p:sldLayoutId id="2147483713" r:id="rId25"/>
    <p:sldLayoutId id="2147483716" r:id="rId26"/>
    <p:sldLayoutId id="2147483715" r:id="rId27"/>
    <p:sldLayoutId id="2147483702" r:id="rId28"/>
    <p:sldLayoutId id="2147483721" r:id="rId29"/>
    <p:sldLayoutId id="2147483740" r:id="rId30"/>
    <p:sldLayoutId id="2147483700" r:id="rId31"/>
    <p:sldLayoutId id="2147483692" r:id="rId32"/>
    <p:sldLayoutId id="2147483722" r:id="rId33"/>
    <p:sldLayoutId id="2147483723" r:id="rId34"/>
    <p:sldLayoutId id="2147483741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Europees</a:t>
            </a:r>
            <a:r>
              <a:rPr lang="en-US" dirty="0"/>
              <a:t> en </a:t>
            </a:r>
            <a:r>
              <a:rPr lang="en-US" dirty="0" err="1"/>
              <a:t>lokaal</a:t>
            </a:r>
            <a:r>
              <a:rPr lang="en-US" dirty="0"/>
              <a:t> Klimaat- en </a:t>
            </a:r>
            <a:r>
              <a:rPr lang="en-US" dirty="0" err="1"/>
              <a:t>energiebeleid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in </a:t>
            </a:r>
            <a:r>
              <a:rPr lang="en-US" dirty="0" err="1"/>
              <a:t>uitvoering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33411" y="5829386"/>
            <a:ext cx="8272845" cy="260518"/>
          </a:xfrm>
        </p:spPr>
        <p:txBody>
          <a:bodyPr/>
          <a:lstStyle/>
          <a:p>
            <a:r>
              <a:rPr lang="nl-NL" dirty="0"/>
              <a:t>Pieter Boot, PBL, 3 november 2021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59080" y="-8509"/>
            <a:ext cx="12740640" cy="1889697"/>
          </a:xfrm>
          <a:prstGeom prst="rect">
            <a:avLst/>
          </a:prstGeom>
          <a:gradFill>
            <a:gsLst>
              <a:gs pos="0">
                <a:schemeClr val="tx1">
                  <a:alpha val="3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879600"/>
          </a:xfrm>
          <a:prstGeom prst="rect">
            <a:avLst/>
          </a:prstGeom>
        </p:spPr>
      </p:pic>
      <p:pic>
        <p:nvPicPr>
          <p:cNvPr id="7" name="Picture Placeholder 6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id="{6F654DF8-4F7B-4592-AD48-8230AD2F49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4" b="13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898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EE3D41-9EE8-4833-94D5-E490A9A60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5" t="11867"/>
          <a:stretch/>
        </p:blipFill>
        <p:spPr>
          <a:xfrm>
            <a:off x="3671003" y="1771231"/>
            <a:ext cx="1895726" cy="224491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AD7071-8CB8-4FA3-9237-845A75B60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3917012"/>
            <a:ext cx="5003800" cy="230440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Regio’s </a:t>
            </a:r>
            <a:r>
              <a:rPr lang="en-US" dirty="0" err="1"/>
              <a:t>dragen</a:t>
            </a:r>
            <a:r>
              <a:rPr lang="en-US" dirty="0"/>
              <a:t> </a:t>
            </a:r>
            <a:r>
              <a:rPr lang="en-US" dirty="0" err="1"/>
              <a:t>substantieel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energietransitie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RES 1.0 </a:t>
            </a:r>
            <a:r>
              <a:rPr lang="en-US" dirty="0" err="1"/>
              <a:t>totaal</a:t>
            </a:r>
            <a:r>
              <a:rPr lang="en-US" dirty="0"/>
              <a:t> bod 5% </a:t>
            </a:r>
            <a:r>
              <a:rPr lang="en-US" dirty="0" err="1"/>
              <a:t>hoger</a:t>
            </a:r>
            <a:r>
              <a:rPr lang="en-US" dirty="0"/>
              <a:t> dan in de concept-RES</a:t>
            </a:r>
          </a:p>
          <a:p>
            <a:pPr marL="342900" indent="-342900">
              <a:buFontTx/>
              <a:buChar char="-"/>
            </a:pPr>
            <a:r>
              <a:rPr lang="en-US" dirty="0"/>
              <a:t>Context: </a:t>
            </a:r>
            <a:r>
              <a:rPr lang="en-US" dirty="0" err="1"/>
              <a:t>duurzaam</a:t>
            </a:r>
            <a:r>
              <a:rPr lang="en-US" dirty="0"/>
              <a:t>, </a:t>
            </a:r>
            <a:r>
              <a:rPr lang="en-US" dirty="0" err="1"/>
              <a:t>betaalbaar</a:t>
            </a:r>
            <a:r>
              <a:rPr lang="en-US" dirty="0"/>
              <a:t> en </a:t>
            </a:r>
            <a:r>
              <a:rPr lang="en-US" dirty="0" err="1"/>
              <a:t>betrouwbaar</a:t>
            </a:r>
            <a:r>
              <a:rPr lang="en-US" dirty="0"/>
              <a:t> </a:t>
            </a:r>
            <a:r>
              <a:rPr lang="en-US" dirty="0" err="1"/>
              <a:t>energiesysteem</a:t>
            </a:r>
            <a:endParaRPr lang="en-US" dirty="0"/>
          </a:p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A33A9-F967-44CD-BB47-6F4D67C9F9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Halen </a:t>
            </a:r>
            <a:r>
              <a:rPr lang="en-US" dirty="0" err="1"/>
              <a:t>doel</a:t>
            </a:r>
            <a:r>
              <a:rPr lang="en-US" dirty="0"/>
              <a:t> 35 TWh </a:t>
            </a:r>
            <a:r>
              <a:rPr lang="en-US" dirty="0" err="1"/>
              <a:t>mogelijk</a:t>
            </a:r>
            <a:r>
              <a:rPr lang="en-US" dirty="0"/>
              <a:t> in 2030 (KEV 2021)</a:t>
            </a:r>
          </a:p>
          <a:p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door </a:t>
            </a:r>
            <a:r>
              <a:rPr lang="en-US" dirty="0" err="1"/>
              <a:t>snelle</a:t>
            </a:r>
            <a:r>
              <a:rPr lang="en-US" dirty="0"/>
              <a:t> </a:t>
            </a:r>
            <a:r>
              <a:rPr lang="en-US" dirty="0" err="1"/>
              <a:t>groei</a:t>
            </a:r>
            <a:r>
              <a:rPr lang="en-US" dirty="0"/>
              <a:t> </a:t>
            </a:r>
            <a:r>
              <a:rPr lang="en-US" dirty="0" err="1"/>
              <a:t>zon</a:t>
            </a:r>
            <a:r>
              <a:rPr lang="en-US" dirty="0"/>
              <a:t> en wind</a:t>
            </a:r>
          </a:p>
          <a:p>
            <a:r>
              <a:rPr lang="en-US" dirty="0"/>
              <a:t>Maar …</a:t>
            </a:r>
          </a:p>
          <a:p>
            <a:pPr lvl="1"/>
            <a:r>
              <a:rPr lang="en-US" dirty="0" err="1"/>
              <a:t>Netwerkcapaciteit</a:t>
            </a:r>
            <a:r>
              <a:rPr lang="en-US" dirty="0"/>
              <a:t> </a:t>
            </a:r>
            <a:r>
              <a:rPr lang="en-US" dirty="0" err="1"/>
              <a:t>beperkend</a:t>
            </a:r>
            <a:endParaRPr lang="en-US" dirty="0"/>
          </a:p>
          <a:p>
            <a:pPr lvl="1"/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milieunormen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wind-op-land</a:t>
            </a:r>
          </a:p>
          <a:p>
            <a:r>
              <a:rPr lang="en-US" dirty="0" err="1"/>
              <a:t>Vervolg</a:t>
            </a:r>
            <a:r>
              <a:rPr lang="en-US" dirty="0"/>
              <a:t> RES’en</a:t>
            </a:r>
          </a:p>
          <a:p>
            <a:pPr lvl="1"/>
            <a:r>
              <a:rPr lang="en-US" dirty="0" err="1"/>
              <a:t>Uitwerking</a:t>
            </a:r>
            <a:r>
              <a:rPr lang="en-US" dirty="0"/>
              <a:t> </a:t>
            </a:r>
            <a:r>
              <a:rPr lang="en-US" dirty="0" err="1"/>
              <a:t>plannen</a:t>
            </a:r>
            <a:r>
              <a:rPr lang="en-US" dirty="0"/>
              <a:t> </a:t>
            </a:r>
            <a:r>
              <a:rPr lang="en-US" dirty="0" err="1"/>
              <a:t>essentieel</a:t>
            </a:r>
            <a:endParaRPr lang="en-US" dirty="0"/>
          </a:p>
          <a:p>
            <a:pPr lvl="1"/>
            <a:r>
              <a:rPr lang="en-US" dirty="0" err="1"/>
              <a:t>Vergt</a:t>
            </a:r>
            <a:r>
              <a:rPr lang="en-US" dirty="0"/>
              <a:t> </a:t>
            </a:r>
            <a:r>
              <a:rPr lang="en-US" dirty="0" err="1"/>
              <a:t>inzet</a:t>
            </a:r>
            <a:r>
              <a:rPr lang="en-US" dirty="0"/>
              <a:t> van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partijen</a:t>
            </a:r>
            <a:endParaRPr lang="en-US" dirty="0"/>
          </a:p>
          <a:p>
            <a:pPr lvl="1"/>
            <a:r>
              <a:rPr lang="en-US" dirty="0"/>
              <a:t>Wat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&gt; 35 TWh?</a:t>
            </a:r>
          </a:p>
          <a:p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09AC51-B298-4323-8D02-640D3479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RES </a:t>
            </a:r>
            <a:r>
              <a:rPr lang="en-US" dirty="0" err="1"/>
              <a:t>heeft</a:t>
            </a:r>
            <a:r>
              <a:rPr lang="en-US" dirty="0"/>
              <a:t> effect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AE653-9B71-4F75-BCEC-424350BE1E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1928C-FE5E-494C-AE38-D63F012E73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AE9CB-C10C-40DB-9576-677872FB7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49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30EB80-7889-4D6A-BD42-0722E959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 EU: meer energiebesparing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7F30-737B-41F5-8A9E-AE0D0B1337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999" y="1859076"/>
            <a:ext cx="6409321" cy="4362337"/>
          </a:xfrm>
        </p:spPr>
        <p:txBody>
          <a:bodyPr/>
          <a:lstStyle/>
          <a:p>
            <a:r>
              <a:rPr lang="nl-NL" dirty="0"/>
              <a:t>Overall doel energiebesparingsrichtlijn in Europa bindend</a:t>
            </a:r>
          </a:p>
          <a:p>
            <a:pPr lvl="1"/>
            <a:r>
              <a:rPr lang="nl-NL" dirty="0"/>
              <a:t>niet bindend voor lidstaten</a:t>
            </a:r>
          </a:p>
          <a:p>
            <a:pPr lvl="1"/>
            <a:r>
              <a:rPr lang="nl-NL" dirty="0"/>
              <a:t>absoluut niveau energieverbruik</a:t>
            </a:r>
          </a:p>
          <a:p>
            <a:r>
              <a:rPr lang="nl-NL" dirty="0"/>
              <a:t>Wel bindende subdoelen</a:t>
            </a:r>
          </a:p>
          <a:p>
            <a:pPr lvl="1"/>
            <a:r>
              <a:rPr lang="nl-NL" dirty="0"/>
              <a:t>Besparingsverplichting EED artikel 7(8):</a:t>
            </a:r>
            <a:br>
              <a:rPr lang="nl-NL" dirty="0"/>
            </a:br>
            <a:r>
              <a:rPr lang="nl-NL" sz="1600" dirty="0"/>
              <a:t>. van cumulatief ruim 900 naar ruim 1300 </a:t>
            </a:r>
            <a:r>
              <a:rPr lang="nl-NL" sz="1600" dirty="0" err="1"/>
              <a:t>petajoule</a:t>
            </a:r>
            <a:br>
              <a:rPr lang="nl-NL" sz="1600" dirty="0"/>
            </a:br>
            <a:r>
              <a:rPr lang="nl-NL" sz="1600" dirty="0"/>
              <a:t>. nationaal doel moeilijker bij EU-beleid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614DB6-F6F6-44EC-AC90-C00464914A5A}"/>
              </a:ext>
            </a:extLst>
          </p:cNvPr>
          <p:cNvSpPr/>
          <p:nvPr/>
        </p:nvSpPr>
        <p:spPr>
          <a:xfrm>
            <a:off x="633412" y="689612"/>
            <a:ext cx="1098000" cy="1098000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8B7541-1569-4AA8-B1AE-9C56EBEA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321" y="2951209"/>
            <a:ext cx="4572396" cy="2743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10C03B-FE14-4CF6-90BA-A474B371713C}"/>
              </a:ext>
            </a:extLst>
          </p:cNvPr>
          <p:cNvSpPr txBox="1"/>
          <p:nvPr/>
        </p:nvSpPr>
        <p:spPr>
          <a:xfrm>
            <a:off x="6884382" y="2489544"/>
            <a:ext cx="265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2"/>
                </a:solidFill>
              </a:rPr>
              <a:t>Besparingsopgave EED artikel 7</a:t>
            </a:r>
            <a:br>
              <a:rPr lang="nl-NL" sz="1200" dirty="0">
                <a:solidFill>
                  <a:schemeClr val="tx2"/>
                </a:solidFill>
              </a:rPr>
            </a:br>
            <a:r>
              <a:rPr lang="nl-NL" sz="1200" dirty="0" err="1">
                <a:solidFill>
                  <a:schemeClr val="tx2"/>
                </a:solidFill>
              </a:rPr>
              <a:t>petajoule</a:t>
            </a: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17" name="Rectangle 16" descr="Infinity with solid fill">
            <a:extLst>
              <a:ext uri="{FF2B5EF4-FFF2-40B4-BE49-F238E27FC236}">
                <a16:creationId xmlns:a16="http://schemas.microsoft.com/office/drawing/2014/main" id="{FC16D658-B95E-40D8-81C9-028C9A31A117}"/>
              </a:ext>
            </a:extLst>
          </p:cNvPr>
          <p:cNvSpPr/>
          <p:nvPr/>
        </p:nvSpPr>
        <p:spPr>
          <a:xfrm>
            <a:off x="867412" y="923612"/>
            <a:ext cx="630000" cy="630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C0BD-E8F2-42BA-8DE0-BBF9B5B4E3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AD90-1631-4BDE-B993-EF3F6C3E37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BF0B8-6386-4928-BB4A-0CEC762C7C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169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2A1462-8619-40ED-9091-2378B9A1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Voortgang</a:t>
            </a:r>
            <a:r>
              <a:rPr lang="en-US" dirty="0"/>
              <a:t> </a:t>
            </a:r>
            <a:r>
              <a:rPr lang="en-US" dirty="0" err="1"/>
              <a:t>klimaatakkoord</a:t>
            </a:r>
            <a:r>
              <a:rPr lang="en-US" dirty="0"/>
              <a:t> </a:t>
            </a:r>
            <a:r>
              <a:rPr lang="en-US" dirty="0" err="1"/>
              <a:t>verschilt</a:t>
            </a:r>
            <a:r>
              <a:rPr lang="en-US" dirty="0"/>
              <a:t> per sector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92622-4CCF-48C9-B3C5-F8917E74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198" y="6372038"/>
            <a:ext cx="4437889" cy="264272"/>
          </a:xfrm>
        </p:spPr>
        <p:txBody>
          <a:bodyPr/>
          <a:lstStyle/>
          <a:p>
            <a:r>
              <a:rPr lang="nl-NL" sz="900"/>
              <a:t>Oktober 2021  PBL, TNO, CBS, RIVM + bijdragen van RVO.nl &amp; WUR</a:t>
            </a:r>
            <a:endParaRPr lang="nl-NL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EC7C-302E-44DD-ACB1-29E9F986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42EB4-E302-40D9-982C-B28200FF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45603177-2B94-4DD5-B49F-5BFA60C45E5E}"/>
              </a:ext>
            </a:extLst>
          </p:cNvPr>
          <p:cNvGraphicFramePr>
            <a:graphicFrameLocks/>
          </p:cNvGraphicFramePr>
          <p:nvPr/>
        </p:nvGraphicFramePr>
        <p:xfrm>
          <a:off x="863599" y="1960817"/>
          <a:ext cx="10380133" cy="38471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8321">
                  <a:extLst>
                    <a:ext uri="{9D8B030D-6E8A-4147-A177-3AD203B41FA5}">
                      <a16:colId xmlns:a16="http://schemas.microsoft.com/office/drawing/2014/main" val="2745316804"/>
                    </a:ext>
                  </a:extLst>
                </a:gridCol>
                <a:gridCol w="1822207">
                  <a:extLst>
                    <a:ext uri="{9D8B030D-6E8A-4147-A177-3AD203B41FA5}">
                      <a16:colId xmlns:a16="http://schemas.microsoft.com/office/drawing/2014/main" val="2909042310"/>
                    </a:ext>
                  </a:extLst>
                </a:gridCol>
                <a:gridCol w="2512049">
                  <a:extLst>
                    <a:ext uri="{9D8B030D-6E8A-4147-A177-3AD203B41FA5}">
                      <a16:colId xmlns:a16="http://schemas.microsoft.com/office/drawing/2014/main" val="1938073649"/>
                    </a:ext>
                  </a:extLst>
                </a:gridCol>
                <a:gridCol w="2977556">
                  <a:extLst>
                    <a:ext uri="{9D8B030D-6E8A-4147-A177-3AD203B41FA5}">
                      <a16:colId xmlns:a16="http://schemas.microsoft.com/office/drawing/2014/main" val="3739717257"/>
                    </a:ext>
                  </a:extLst>
                </a:gridCol>
              </a:tblGrid>
              <a:tr h="715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</a:t>
                      </a:r>
                      <a:endParaRPr lang="nl-NL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777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RijksoverheidSansText" panose="020B050304020206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Emissie</a:t>
                      </a:r>
                      <a:r>
                        <a:rPr lang="en-US" sz="2000" baseline="0" dirty="0">
                          <a:effectLst/>
                          <a:latin typeface="RijksoverheidSansText" panose="020B050304020206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2020</a:t>
                      </a:r>
                      <a:r>
                        <a:rPr lang="en-US" sz="2000" baseline="30000" dirty="0">
                          <a:effectLst/>
                          <a:latin typeface="RijksoverheidSansText" panose="020B050304020206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baseline="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nl-NL" sz="2000" b="1" baseline="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Mton</a:t>
                      </a:r>
                      <a:r>
                        <a:rPr lang="nl-NL" sz="2000" b="1" baseline="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</a:t>
                      </a:r>
                      <a:r>
                        <a:rPr lang="nl-NL" sz="2000" b="1" baseline="-2500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nl-NL" sz="2000" b="1" baseline="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-eq.]</a:t>
                      </a:r>
                      <a:endParaRPr lang="nl-NL" sz="2000" baseline="0" dirty="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77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Emissieraming 2030</a:t>
                      </a:r>
                      <a:r>
                        <a:rPr lang="nl-NL" sz="2000" b="1" baseline="3000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baseline="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nl-NL" sz="2000" b="1" baseline="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Mton</a:t>
                      </a:r>
                      <a:r>
                        <a:rPr lang="nl-NL" sz="2000" b="1" baseline="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</a:t>
                      </a:r>
                      <a:r>
                        <a:rPr lang="nl-NL" sz="2000" b="1" baseline="-2500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nl-NL" sz="2000" b="1" baseline="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-eq.]</a:t>
                      </a:r>
                      <a:endParaRPr lang="nl-NL" sz="2000" baseline="0" dirty="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77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Indicatieve restemissie 2030</a:t>
                      </a:r>
                      <a:r>
                        <a:rPr lang="nl-NL" sz="2000" b="1" baseline="3000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nl-NL" sz="2000" b="1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2000" b="1" baseline="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nl-NL" sz="2000" b="1" baseline="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Mton</a:t>
                      </a:r>
                      <a:r>
                        <a:rPr lang="nl-NL" sz="2000" b="1" baseline="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</a:t>
                      </a:r>
                      <a:r>
                        <a:rPr lang="nl-NL" sz="2000" b="1" baseline="-2500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nl-NL" sz="2000" b="1" baseline="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-eq.]</a:t>
                      </a:r>
                      <a:endParaRPr lang="nl-NL" sz="2000" baseline="0" dirty="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77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97936"/>
                  </a:ext>
                </a:extLst>
              </a:tr>
              <a:tr h="40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Elektriciteit</a:t>
                      </a:r>
                      <a:endParaRPr lang="nl-NL" sz="2000" dirty="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32,9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[8-21]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12,4</a:t>
                      </a:r>
                      <a:endParaRPr lang="nl-NL" sz="2000" i="1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DFD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70573"/>
                  </a:ext>
                </a:extLst>
              </a:tr>
              <a:tr h="40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Industrie</a:t>
                      </a:r>
                      <a:endParaRPr lang="nl-NL" sz="200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53,5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[34-46]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39,9 (35,7) </a:t>
                      </a:r>
                      <a:endParaRPr lang="nl-NL" sz="2000" i="1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DFD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44861"/>
                  </a:ext>
                </a:extLst>
              </a:tr>
              <a:tr h="40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Gebouwde</a:t>
                      </a:r>
                      <a:r>
                        <a:rPr lang="en-US" sz="200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omgeving</a:t>
                      </a:r>
                      <a:endParaRPr lang="nl-NL" sz="2000" dirty="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21,6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[16–22]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15,3</a:t>
                      </a:r>
                      <a:endParaRPr lang="nl-NL" sz="2000" i="1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DFD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46570"/>
                  </a:ext>
                </a:extLst>
              </a:tr>
              <a:tr h="40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Mobiliteit</a:t>
                      </a:r>
                      <a:endParaRPr lang="nl-NL" sz="200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30,7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[25-32]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25,0</a:t>
                      </a:r>
                      <a:endParaRPr lang="nl-NL" sz="2000" i="1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DFD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2614"/>
                  </a:ext>
                </a:extLst>
              </a:tr>
              <a:tr h="40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Landbouw</a:t>
                      </a:r>
                      <a:endParaRPr lang="nl-NL" sz="2000" dirty="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27,0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[23-26]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nl-NL" sz="2000" i="1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DFD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87308"/>
                  </a:ext>
                </a:extLst>
              </a:tr>
              <a:tr h="40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Totaal</a:t>
                      </a:r>
                      <a:r>
                        <a:rPr lang="en-US" sz="2000" dirty="0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excl. </a:t>
                      </a:r>
                      <a:r>
                        <a:rPr lang="en-US" sz="200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landgebruik</a:t>
                      </a:r>
                      <a:endParaRPr lang="nl-NL" sz="2000" dirty="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9C8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165,6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9C8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[116–138] 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9C8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114,8 (110,6)</a:t>
                      </a:r>
                      <a:endParaRPr lang="nl-NL" sz="2000" i="1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9C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34201"/>
                  </a:ext>
                </a:extLst>
              </a:tr>
              <a:tr h="40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Landgebruik</a:t>
                      </a:r>
                      <a:endParaRPr lang="nl-NL" sz="2000" dirty="0"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4,4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 [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2,8-3,9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nl-NL" sz="2000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FD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Taakstellende</a:t>
                      </a: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opgave</a:t>
                      </a: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RijksoverheidSansText" panose="020B050304020206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1,5 Mt</a:t>
                      </a:r>
                      <a:endParaRPr lang="nl-NL" sz="2000" i="1" kern="1200" dirty="0">
                        <a:solidFill>
                          <a:schemeClr val="dk1"/>
                        </a:solidFill>
                        <a:effectLst/>
                        <a:latin typeface="RijksoverheidSansText" panose="020B050304020206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DFD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3771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8EAA116-246C-4A12-888A-9EEA940CCEED}"/>
              </a:ext>
            </a:extLst>
          </p:cNvPr>
          <p:cNvSpPr txBox="1"/>
          <p:nvPr/>
        </p:nvSpPr>
        <p:spPr>
          <a:xfrm>
            <a:off x="863599" y="5536100"/>
            <a:ext cx="349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777C00"/>
                </a:solidFill>
              </a:rPr>
              <a:t>1 Voorlopige statistieken;</a:t>
            </a:r>
          </a:p>
          <a:p>
            <a:r>
              <a:rPr lang="nl-NL" sz="1200" dirty="0">
                <a:solidFill>
                  <a:srgbClr val="777C00"/>
                </a:solidFill>
              </a:rPr>
              <a:t>2 Met vastgesteld en voorgenomen beleid;</a:t>
            </a:r>
          </a:p>
          <a:p>
            <a:r>
              <a:rPr lang="nl-NL" sz="1200" dirty="0">
                <a:solidFill>
                  <a:srgbClr val="777C00"/>
                </a:solidFill>
              </a:rPr>
              <a:t>3 Startpunt bij Klimaatakkoord.</a:t>
            </a:r>
          </a:p>
        </p:txBody>
      </p:sp>
    </p:spTree>
    <p:extLst>
      <p:ext uri="{BB962C8B-B14F-4D97-AF65-F5344CB8AC3E}">
        <p14:creationId xmlns:p14="http://schemas.microsoft.com/office/powerpoint/2010/main" val="26471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E1E8C6-B8F4-4EBF-B352-AE4C10F5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Aardgas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01650F-7D03-4CC6-9119-83A5F1B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BF53E46D-940D-4A3C-9163-ADF1417AF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51" y="1696508"/>
            <a:ext cx="4600154" cy="3932238"/>
          </a:xfr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79A6EED-2D40-4059-A59C-CA626C3057F4}"/>
              </a:ext>
            </a:extLst>
          </p:cNvPr>
          <p:cNvSpPr txBox="1">
            <a:spLocks/>
          </p:cNvSpPr>
          <p:nvPr/>
        </p:nvSpPr>
        <p:spPr>
          <a:xfrm>
            <a:off x="635000" y="2000561"/>
            <a:ext cx="5003800" cy="42208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Productie</a:t>
            </a:r>
            <a:r>
              <a:rPr lang="en-US" sz="2200" dirty="0"/>
              <a:t> Groningen </a:t>
            </a:r>
            <a:r>
              <a:rPr lang="en-US" sz="2200" dirty="0" err="1"/>
              <a:t>stopt</a:t>
            </a:r>
            <a:r>
              <a:rPr lang="en-US" sz="2200" dirty="0"/>
              <a:t> </a:t>
            </a:r>
            <a:r>
              <a:rPr lang="en-US" sz="2200" dirty="0" err="1"/>
              <a:t>vanaf</a:t>
            </a:r>
            <a:r>
              <a:rPr lang="en-US" sz="2200" dirty="0"/>
              <a:t> 2023;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Nationale</a:t>
            </a:r>
            <a:r>
              <a:rPr lang="en-US" sz="2200" dirty="0"/>
              <a:t> </a:t>
            </a:r>
            <a:r>
              <a:rPr lang="en-US" sz="2200" dirty="0" err="1"/>
              <a:t>productie</a:t>
            </a:r>
            <a:r>
              <a:rPr lang="en-US" sz="2200" dirty="0"/>
              <a:t> in 2030 = </a:t>
            </a:r>
            <a:r>
              <a:rPr lang="en-US" sz="2200" dirty="0" err="1"/>
              <a:t>ruim</a:t>
            </a:r>
            <a:r>
              <a:rPr lang="en-US" sz="2200" dirty="0"/>
              <a:t> 7 </a:t>
            </a:r>
            <a:r>
              <a:rPr lang="en-US" sz="2200" dirty="0" err="1"/>
              <a:t>miljard</a:t>
            </a:r>
            <a:r>
              <a:rPr lang="en-US" sz="2200" dirty="0"/>
              <a:t> Nm</a:t>
            </a:r>
            <a:r>
              <a:rPr lang="en-US" sz="2200" baseline="30000" dirty="0"/>
              <a:t>3</a:t>
            </a:r>
            <a:r>
              <a:rPr lang="en-US" sz="22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Nationale</a:t>
            </a:r>
            <a:r>
              <a:rPr lang="en-US" sz="2200" dirty="0"/>
              <a:t> </a:t>
            </a:r>
            <a:r>
              <a:rPr lang="en-US" sz="2200" dirty="0" err="1"/>
              <a:t>gasvraag</a:t>
            </a:r>
            <a:r>
              <a:rPr lang="en-US" sz="2200" dirty="0"/>
              <a:t> in 2030 = 25-35 </a:t>
            </a:r>
            <a:r>
              <a:rPr lang="en-US" sz="2200" dirty="0" err="1"/>
              <a:t>miljard</a:t>
            </a:r>
            <a:r>
              <a:rPr lang="en-US" sz="2200" dirty="0"/>
              <a:t> Nm</a:t>
            </a:r>
            <a:r>
              <a:rPr lang="en-US" sz="2200" baseline="30000" dirty="0"/>
              <a:t>3</a:t>
            </a:r>
            <a:r>
              <a:rPr lang="en-US" sz="2200" dirty="0"/>
              <a:t>;</a:t>
            </a:r>
            <a:endParaRPr lang="en-US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Aandeel</a:t>
            </a:r>
            <a:r>
              <a:rPr lang="en-US" sz="2200" dirty="0"/>
              <a:t> biogas in </a:t>
            </a:r>
            <a:r>
              <a:rPr lang="en-US" sz="2200" dirty="0" err="1"/>
              <a:t>aardgas</a:t>
            </a:r>
            <a:r>
              <a:rPr lang="en-US" sz="2200" dirty="0"/>
              <a:t> in 2030 = 1,3 </a:t>
            </a:r>
            <a:r>
              <a:rPr lang="en-US" sz="2200" dirty="0" err="1"/>
              <a:t>procent</a:t>
            </a:r>
            <a:r>
              <a:rPr lang="en-US" sz="22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Aandacht</a:t>
            </a:r>
            <a:r>
              <a:rPr lang="en-US" sz="2200" dirty="0"/>
              <a:t> </a:t>
            </a:r>
            <a:r>
              <a:rPr lang="en-US" sz="2200" dirty="0" err="1"/>
              <a:t>nodig</a:t>
            </a:r>
            <a:r>
              <a:rPr lang="en-US" sz="2200" dirty="0"/>
              <a:t> </a:t>
            </a:r>
            <a:r>
              <a:rPr lang="en-US" sz="2200" dirty="0" err="1"/>
              <a:t>voor</a:t>
            </a:r>
            <a:r>
              <a:rPr lang="en-US" sz="2200" dirty="0"/>
              <a:t> </a:t>
            </a:r>
            <a:r>
              <a:rPr lang="en-US" sz="2200" dirty="0" err="1"/>
              <a:t>hernieuwbare</a:t>
            </a:r>
            <a:r>
              <a:rPr lang="en-US" sz="2200" dirty="0"/>
              <a:t> </a:t>
            </a:r>
            <a:r>
              <a:rPr lang="en-US" sz="2200" dirty="0" err="1"/>
              <a:t>alternatieven</a:t>
            </a:r>
            <a:r>
              <a:rPr lang="en-US" sz="2200" dirty="0"/>
              <a:t>, </a:t>
            </a:r>
            <a:r>
              <a:rPr lang="en-US" sz="2200" dirty="0" err="1"/>
              <a:t>leveringszekerheid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betaalbaarheid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9782A-42F5-4E28-8FE5-1846A118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F39E8-C924-4A83-834C-6A53186B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74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C6C6E-B171-449F-A6FB-03A8F598D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Meegaan en meekunnen in de verduurzaming</a:t>
            </a:r>
          </a:p>
          <a:p>
            <a:pPr lvl="1"/>
            <a:r>
              <a:rPr lang="nl-NL" dirty="0"/>
              <a:t>Directe impact op energiekosten, kosten levensonderhoud</a:t>
            </a:r>
          </a:p>
          <a:p>
            <a:pPr lvl="1"/>
            <a:r>
              <a:rPr lang="nl-NL" dirty="0"/>
              <a:t>Kosten gelieerd aan investeringen</a:t>
            </a:r>
          </a:p>
          <a:p>
            <a:endParaRPr lang="nl-NL" dirty="0"/>
          </a:p>
          <a:p>
            <a:r>
              <a:rPr lang="nl-NL" dirty="0"/>
              <a:t>Sociaal klimaatfonds ter ondersteuning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F878F9-D996-4EA8-B0E9-DC3B6DAB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 EU: aandacht voor energiearmoede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F0C1B0-A8F8-4490-8EBC-80155260AC78}"/>
              </a:ext>
            </a:extLst>
          </p:cNvPr>
          <p:cNvSpPr/>
          <p:nvPr/>
        </p:nvSpPr>
        <p:spPr>
          <a:xfrm>
            <a:off x="633412" y="713153"/>
            <a:ext cx="1098000" cy="1098000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Loan with solid fill">
            <a:extLst>
              <a:ext uri="{FF2B5EF4-FFF2-40B4-BE49-F238E27FC236}">
                <a16:creationId xmlns:a16="http://schemas.microsoft.com/office/drawing/2014/main" id="{7AC6ABB2-0181-4E61-9B67-3D5C7C0828F5}"/>
              </a:ext>
            </a:extLst>
          </p:cNvPr>
          <p:cNvSpPr/>
          <p:nvPr/>
        </p:nvSpPr>
        <p:spPr>
          <a:xfrm>
            <a:off x="867412" y="947153"/>
            <a:ext cx="630000" cy="63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9AFF-10FD-40A2-B647-96F98C65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79418-7636-433F-8662-C2C5C698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E3CF4-DE0D-4FAD-B37A-AAA42F1F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52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D9F6830-CFBD-4064-8619-D151B69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58" y="2000560"/>
            <a:ext cx="11083841" cy="4089344"/>
          </a:xfrm>
        </p:spPr>
        <p:txBody>
          <a:bodyPr>
            <a:normAutofit/>
          </a:bodyPr>
          <a:lstStyle/>
          <a:p>
            <a:r>
              <a:rPr lang="en-US" sz="2300" dirty="0"/>
              <a:t>De </a:t>
            </a:r>
            <a:r>
              <a:rPr lang="en-US" sz="2300" dirty="0" err="1"/>
              <a:t>geraamde</a:t>
            </a:r>
            <a:r>
              <a:rPr lang="en-US" sz="2300" dirty="0"/>
              <a:t> </a:t>
            </a:r>
            <a:r>
              <a:rPr lang="en-US" sz="2300" dirty="0" err="1"/>
              <a:t>emissiereductie</a:t>
            </a:r>
            <a:r>
              <a:rPr lang="en-US" sz="2300" dirty="0"/>
              <a:t> </a:t>
            </a:r>
            <a:r>
              <a:rPr lang="en-US" sz="2300" dirty="0" err="1"/>
              <a:t>komt</a:t>
            </a:r>
            <a:r>
              <a:rPr lang="en-US" sz="2300" dirty="0"/>
              <a:t> </a:t>
            </a:r>
            <a:r>
              <a:rPr lang="en-US" sz="2300" dirty="0" err="1"/>
              <a:t>uit</a:t>
            </a:r>
            <a:r>
              <a:rPr lang="en-US" sz="2300" dirty="0"/>
              <a:t> op 38-48% in 2030 </a:t>
            </a:r>
            <a:r>
              <a:rPr lang="en-US" sz="2300" dirty="0" err="1"/>
              <a:t>t.o.v</a:t>
            </a:r>
            <a:r>
              <a:rPr lang="en-US" sz="2300" dirty="0"/>
              <a:t>. 1990 (</a:t>
            </a:r>
            <a:r>
              <a:rPr lang="en-US" sz="2300" dirty="0" err="1"/>
              <a:t>concreet</a:t>
            </a:r>
            <a:r>
              <a:rPr lang="en-US" sz="2300" dirty="0"/>
              <a:t> </a:t>
            </a:r>
            <a:r>
              <a:rPr lang="en-US" sz="2300" dirty="0" err="1"/>
              <a:t>beleid</a:t>
            </a:r>
            <a:r>
              <a:rPr lang="en-US" sz="2300" dirty="0"/>
              <a:t>);</a:t>
            </a:r>
          </a:p>
          <a:p>
            <a:r>
              <a:rPr lang="en-US" sz="2300" dirty="0" err="1"/>
              <a:t>Raming</a:t>
            </a:r>
            <a:r>
              <a:rPr lang="en-US" sz="2300" dirty="0"/>
              <a:t> nu </a:t>
            </a:r>
            <a:r>
              <a:rPr lang="en-US" sz="2300" dirty="0" err="1"/>
              <a:t>gunstiger</a:t>
            </a:r>
            <a:r>
              <a:rPr lang="en-US" sz="2300" dirty="0"/>
              <a:t> dan KEV 2020 door </a:t>
            </a:r>
            <a:r>
              <a:rPr lang="en-US" sz="2300" dirty="0" err="1"/>
              <a:t>o.a.</a:t>
            </a:r>
            <a:r>
              <a:rPr lang="en-US" sz="2300" dirty="0"/>
              <a:t> </a:t>
            </a:r>
            <a:r>
              <a:rPr lang="en-US" sz="2300" dirty="0" err="1"/>
              <a:t>concretiseren</a:t>
            </a:r>
            <a:r>
              <a:rPr lang="en-US" sz="2300" dirty="0"/>
              <a:t> </a:t>
            </a:r>
            <a:r>
              <a:rPr lang="en-US" sz="2300" dirty="0" err="1"/>
              <a:t>beleid</a:t>
            </a:r>
            <a:r>
              <a:rPr lang="en-US" sz="2300" dirty="0"/>
              <a:t> </a:t>
            </a:r>
            <a:r>
              <a:rPr lang="en-US" sz="2300" dirty="0" err="1"/>
              <a:t>industrie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</a:t>
            </a:r>
            <a:r>
              <a:rPr lang="en-US" sz="2300" dirty="0" err="1"/>
              <a:t>mobiliteit</a:t>
            </a:r>
            <a:r>
              <a:rPr lang="en-US" sz="2300" dirty="0"/>
              <a:t>;</a:t>
            </a:r>
          </a:p>
          <a:p>
            <a:r>
              <a:rPr lang="en-US" sz="2300" dirty="0" err="1"/>
              <a:t>Uitstoot</a:t>
            </a:r>
            <a:r>
              <a:rPr lang="en-US" sz="2300" dirty="0"/>
              <a:t> in 2021 </a:t>
            </a:r>
            <a:r>
              <a:rPr lang="en-US" sz="2300" dirty="0" err="1"/>
              <a:t>waarschijnlijk</a:t>
            </a:r>
            <a:r>
              <a:rPr lang="en-US" sz="2300" dirty="0"/>
              <a:t> </a:t>
            </a:r>
            <a:r>
              <a:rPr lang="en-US" sz="2300" dirty="0" err="1"/>
              <a:t>boven</a:t>
            </a:r>
            <a:r>
              <a:rPr lang="en-US" sz="2300" dirty="0"/>
              <a:t> </a:t>
            </a:r>
            <a:r>
              <a:rPr lang="en-US" sz="2300" dirty="0" err="1"/>
              <a:t>Urgenda-doel</a:t>
            </a:r>
            <a:r>
              <a:rPr lang="en-US" sz="2300" dirty="0"/>
              <a:t>. Na 2021 </a:t>
            </a:r>
            <a:r>
              <a:rPr lang="en-US" sz="2300" dirty="0" err="1"/>
              <a:t>nemen</a:t>
            </a:r>
            <a:r>
              <a:rPr lang="en-US" sz="2300" dirty="0"/>
              <a:t> </a:t>
            </a:r>
            <a:r>
              <a:rPr lang="en-US" sz="2300" dirty="0" err="1"/>
              <a:t>risico’s</a:t>
            </a:r>
            <a:r>
              <a:rPr lang="en-US" sz="2300" dirty="0"/>
              <a:t> op </a:t>
            </a:r>
            <a:r>
              <a:rPr lang="en-US" sz="2300" dirty="0" err="1"/>
              <a:t>overschrijding</a:t>
            </a:r>
            <a:r>
              <a:rPr lang="en-US" sz="2300" dirty="0"/>
              <a:t> van </a:t>
            </a:r>
            <a:r>
              <a:rPr lang="en-US" sz="2300" dirty="0" err="1"/>
              <a:t>dit</a:t>
            </a:r>
            <a:r>
              <a:rPr lang="en-US" sz="2300" dirty="0"/>
              <a:t> </a:t>
            </a:r>
            <a:r>
              <a:rPr lang="en-US" sz="2300" dirty="0" err="1"/>
              <a:t>doel</a:t>
            </a:r>
            <a:r>
              <a:rPr lang="en-US" sz="2300" dirty="0"/>
              <a:t> </a:t>
            </a:r>
            <a:r>
              <a:rPr lang="en-US" sz="2300" dirty="0" err="1"/>
              <a:t>af</a:t>
            </a:r>
            <a:r>
              <a:rPr lang="en-US" sz="2300" dirty="0"/>
              <a:t>;</a:t>
            </a:r>
          </a:p>
          <a:p>
            <a:endParaRPr lang="en-US" sz="2300" dirty="0"/>
          </a:p>
          <a:p>
            <a:r>
              <a:rPr lang="en-US" sz="2300" dirty="0"/>
              <a:t>Het </a:t>
            </a:r>
            <a:r>
              <a:rPr lang="en-US" sz="2300" dirty="0" err="1"/>
              <a:t>halen</a:t>
            </a:r>
            <a:r>
              <a:rPr lang="en-US" sz="2300" dirty="0"/>
              <a:t> van de </a:t>
            </a:r>
            <a:r>
              <a:rPr lang="en-US" sz="2300" dirty="0" err="1"/>
              <a:t>huidige</a:t>
            </a:r>
            <a:r>
              <a:rPr lang="en-US" sz="2300" dirty="0"/>
              <a:t> </a:t>
            </a:r>
            <a:r>
              <a:rPr lang="en-US" sz="2300" dirty="0" err="1"/>
              <a:t>klimaatdoelen</a:t>
            </a:r>
            <a:r>
              <a:rPr lang="en-US" sz="2300" dirty="0"/>
              <a:t> in 8 </a:t>
            </a:r>
            <a:r>
              <a:rPr lang="en-US" sz="2300" dirty="0" err="1"/>
              <a:t>jaar</a:t>
            </a:r>
            <a:r>
              <a:rPr lang="en-US" sz="2300" dirty="0"/>
              <a:t> </a:t>
            </a:r>
            <a:r>
              <a:rPr lang="en-US" sz="2300" dirty="0" err="1"/>
              <a:t>vraagt</a:t>
            </a:r>
            <a:r>
              <a:rPr lang="en-US" sz="2300" dirty="0"/>
              <a:t> om </a:t>
            </a:r>
            <a:r>
              <a:rPr lang="en-US" sz="2300" dirty="0" err="1"/>
              <a:t>voorvarende</a:t>
            </a:r>
            <a:r>
              <a:rPr lang="en-US" sz="2300" dirty="0"/>
              <a:t> </a:t>
            </a:r>
            <a:r>
              <a:rPr lang="en-US" sz="2300" dirty="0" err="1"/>
              <a:t>uitvoering</a:t>
            </a:r>
            <a:r>
              <a:rPr lang="en-US" sz="2300" dirty="0"/>
              <a:t> van </a:t>
            </a:r>
            <a:r>
              <a:rPr lang="en-US" sz="2300" dirty="0" err="1"/>
              <a:t>bestaand</a:t>
            </a:r>
            <a:r>
              <a:rPr lang="en-US" sz="2300" dirty="0"/>
              <a:t> </a:t>
            </a:r>
            <a:r>
              <a:rPr lang="en-US" sz="2300" dirty="0" err="1"/>
              <a:t>beleid</a:t>
            </a:r>
            <a:r>
              <a:rPr lang="en-US" sz="2300" dirty="0"/>
              <a:t> + </a:t>
            </a:r>
            <a:r>
              <a:rPr lang="en-US" sz="2300" dirty="0" err="1"/>
              <a:t>uitwerking</a:t>
            </a:r>
            <a:r>
              <a:rPr lang="en-US" sz="2300" dirty="0"/>
              <a:t> </a:t>
            </a:r>
            <a:r>
              <a:rPr lang="en-US" sz="2300" dirty="0" err="1"/>
              <a:t>bestaande</a:t>
            </a:r>
            <a:r>
              <a:rPr lang="en-US" sz="2300" dirty="0"/>
              <a:t> </a:t>
            </a:r>
            <a:r>
              <a:rPr lang="en-US" sz="2300" dirty="0" err="1"/>
              <a:t>plannen</a:t>
            </a:r>
            <a:r>
              <a:rPr lang="en-US" sz="2300" dirty="0"/>
              <a:t> + </a:t>
            </a:r>
            <a:r>
              <a:rPr lang="en-US" sz="2300" dirty="0" err="1"/>
              <a:t>nieuw</a:t>
            </a:r>
            <a:r>
              <a:rPr lang="en-US" sz="2300" dirty="0"/>
              <a:t> </a:t>
            </a:r>
            <a:r>
              <a:rPr lang="en-US" sz="2300" dirty="0" err="1"/>
              <a:t>beleid</a:t>
            </a:r>
            <a:r>
              <a:rPr lang="en-US" sz="2300" dirty="0"/>
              <a:t>;</a:t>
            </a:r>
          </a:p>
          <a:p>
            <a:r>
              <a:rPr lang="en-US" sz="2300" i="1" dirty="0"/>
              <a:t>FIT for 55</a:t>
            </a:r>
            <a:r>
              <a:rPr lang="en-US" sz="2300" dirty="0"/>
              <a:t> </a:t>
            </a:r>
            <a:r>
              <a:rPr lang="en-US" sz="2300" dirty="0" err="1"/>
              <a:t>zijn</a:t>
            </a:r>
            <a:r>
              <a:rPr lang="en-US" sz="2300" dirty="0"/>
              <a:t> </a:t>
            </a:r>
            <a:r>
              <a:rPr lang="en-US" sz="2300" dirty="0" err="1"/>
              <a:t>vooralsnog</a:t>
            </a:r>
            <a:r>
              <a:rPr lang="en-US" sz="2300" dirty="0"/>
              <a:t> </a:t>
            </a:r>
            <a:r>
              <a:rPr lang="en-US" sz="2300" dirty="0" err="1"/>
              <a:t>voorstellen</a:t>
            </a:r>
            <a:r>
              <a:rPr lang="en-US" sz="2300" dirty="0"/>
              <a:t>, maar </a:t>
            </a:r>
            <a:r>
              <a:rPr lang="en-US" sz="2300" dirty="0" err="1"/>
              <a:t>impliceren</a:t>
            </a:r>
            <a:r>
              <a:rPr lang="en-US" sz="2300" dirty="0"/>
              <a:t> </a:t>
            </a:r>
            <a:r>
              <a:rPr lang="en-US" sz="2300" dirty="0" err="1"/>
              <a:t>ambitieuzere</a:t>
            </a:r>
            <a:r>
              <a:rPr lang="en-US" sz="2300" dirty="0"/>
              <a:t> </a:t>
            </a:r>
            <a:r>
              <a:rPr lang="en-US" sz="2300" dirty="0" err="1"/>
              <a:t>klimaat</a:t>
            </a:r>
            <a:r>
              <a:rPr lang="en-US" sz="2300" dirty="0"/>
              <a:t>- en </a:t>
            </a:r>
            <a:r>
              <a:rPr lang="en-US" sz="2300" dirty="0" err="1"/>
              <a:t>energiedoelen</a:t>
            </a:r>
            <a:r>
              <a:rPr lang="en-US" sz="2300" dirty="0"/>
              <a:t> en </a:t>
            </a:r>
            <a:r>
              <a:rPr lang="en-US" sz="2300" dirty="0" err="1"/>
              <a:t>forse</a:t>
            </a:r>
            <a:r>
              <a:rPr lang="en-US" sz="2300" dirty="0"/>
              <a:t> extra </a:t>
            </a:r>
            <a:r>
              <a:rPr lang="en-US" sz="2300" dirty="0" err="1"/>
              <a:t>inspanningen</a:t>
            </a:r>
            <a:r>
              <a:rPr lang="en-US" sz="2300" dirty="0"/>
              <a:t> voor Nederland.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F2720B-6952-4ADC-9BE1-5631429E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Hoofdboodschappen KEV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78E562-C095-4989-BE6E-234DFA5E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42C09-2E5C-4F3F-96DF-F8607325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CD72F-2274-4359-8938-BED203BA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03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705543D-1D10-4882-AC6F-599816451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999" y="2000561"/>
            <a:ext cx="5274733" cy="42208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KEV 2021, </a:t>
            </a:r>
            <a:r>
              <a:rPr lang="en-US" dirty="0" err="1"/>
              <a:t>raming</a:t>
            </a:r>
            <a:r>
              <a:rPr lang="en-US" dirty="0"/>
              <a:t> 2030: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38-48% </a:t>
            </a:r>
            <a:r>
              <a:rPr lang="en-US" dirty="0" err="1"/>
              <a:t>reductie</a:t>
            </a:r>
            <a:r>
              <a:rPr lang="en-US" dirty="0"/>
              <a:t> </a:t>
            </a:r>
            <a:r>
              <a:rPr lang="en-US" dirty="0" err="1"/>
              <a:t>t.o.v</a:t>
            </a:r>
            <a:r>
              <a:rPr lang="en-US" dirty="0"/>
              <a:t>. 1990, met het </a:t>
            </a:r>
            <a:r>
              <a:rPr lang="en-US" dirty="0" err="1"/>
              <a:t>vastgestelde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voorgenomen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 (</a:t>
            </a:r>
            <a:r>
              <a:rPr lang="en-US" i="1" dirty="0"/>
              <a:t>KEV 2020: 30-40%</a:t>
            </a:r>
            <a:r>
              <a:rPr lang="en-US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Restopgave</a:t>
            </a:r>
            <a:r>
              <a:rPr lang="en-US" dirty="0"/>
              <a:t> 3-25 megaton;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2-4 megaton </a:t>
            </a:r>
            <a:r>
              <a:rPr lang="en-US" dirty="0" err="1"/>
              <a:t>reductie</a:t>
            </a:r>
            <a:r>
              <a:rPr lang="en-US" dirty="0"/>
              <a:t> </a:t>
            </a:r>
            <a:r>
              <a:rPr lang="en-US" dirty="0" err="1"/>
              <a:t>denkbaar</a:t>
            </a:r>
            <a:r>
              <a:rPr lang="en-US" dirty="0"/>
              <a:t> met </a:t>
            </a:r>
            <a:r>
              <a:rPr lang="en-US" dirty="0" err="1"/>
              <a:t>geagendeerd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 (&lt;9 </a:t>
            </a:r>
            <a:r>
              <a:rPr lang="en-US" dirty="0" err="1"/>
              <a:t>juli</a:t>
            </a:r>
            <a:r>
              <a:rPr lang="en-US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megatonnen</a:t>
            </a:r>
            <a:r>
              <a:rPr lang="en-US" dirty="0"/>
              <a:t> </a:t>
            </a:r>
            <a:r>
              <a:rPr lang="en-US" dirty="0" err="1"/>
              <a:t>reductie</a:t>
            </a:r>
            <a:r>
              <a:rPr lang="en-US" dirty="0"/>
              <a:t> </a:t>
            </a:r>
            <a:r>
              <a:rPr lang="en-US" dirty="0" err="1"/>
              <a:t>denkbaar</a:t>
            </a:r>
            <a:r>
              <a:rPr lang="en-US" dirty="0"/>
              <a:t> met de </a:t>
            </a:r>
            <a:r>
              <a:rPr lang="en-US" dirty="0" err="1"/>
              <a:t>Miljoenennota</a:t>
            </a:r>
            <a:r>
              <a:rPr lang="en-US" dirty="0"/>
              <a:t> 2021;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Bijdrage</a:t>
            </a:r>
            <a:r>
              <a:rPr lang="en-US" dirty="0"/>
              <a:t>/</a:t>
            </a:r>
            <a:r>
              <a:rPr lang="en-US" dirty="0" err="1"/>
              <a:t>implicaties</a:t>
            </a:r>
            <a:r>
              <a:rPr lang="en-US" dirty="0"/>
              <a:t> Fit for 55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onduidelijk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NL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forse</a:t>
            </a:r>
            <a:r>
              <a:rPr lang="en-US" dirty="0"/>
              <a:t> </a:t>
            </a:r>
            <a:r>
              <a:rPr lang="en-US" dirty="0" err="1"/>
              <a:t>opgave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B083D7B-D7F7-4F1F-9DF7-B0A9B90C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emissies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A812-8857-4E9A-AAA6-66ABDA95E3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9424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13" name="Content Placeholder 12" descr="Chart, line chart&#10;&#10;Description automatically generated">
            <a:extLst>
              <a:ext uri="{FF2B5EF4-FFF2-40B4-BE49-F238E27FC236}">
                <a16:creationId xmlns:a16="http://schemas.microsoft.com/office/drawing/2014/main" id="{E800977A-2B29-4A54-802A-51731A64B8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34" y="1052512"/>
            <a:ext cx="4584508" cy="51689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FB9A8-216C-4468-B92C-9D20AFD845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913E1-DECC-4523-BD81-BA3622DE77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81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8F0BB73-E3A0-4210-99A8-552351016B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9440" y="1254034"/>
            <a:ext cx="4609419" cy="4959441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Fit </a:t>
            </a:r>
            <a:r>
              <a:rPr lang="nl-NL" dirty="0" err="1">
                <a:solidFill>
                  <a:schemeClr val="tx2"/>
                </a:solidFill>
              </a:rPr>
              <a:t>for</a:t>
            </a:r>
            <a:r>
              <a:rPr lang="nl-NL" dirty="0">
                <a:solidFill>
                  <a:schemeClr val="tx2"/>
                </a:solidFill>
              </a:rPr>
              <a:t> 55 doet voorstellen voor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dirty="0"/>
              <a:t>Scherpere doelen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Aanpassing van beleidsinstrumenten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>
                <a:solidFill>
                  <a:schemeClr val="tx2"/>
                </a:solidFill>
              </a:rPr>
              <a:t>Lidstaten moeten in veel gevallen zelf beleid maken om aan opgaven te voldoen</a:t>
            </a:r>
          </a:p>
          <a:p>
            <a:pPr marL="342900" indent="-342900">
              <a:buFontTx/>
              <a:buChar char="-"/>
            </a:pPr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C05F684-E99B-4446-9B9E-C98018B3412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" r="466"/>
          <a:stretch/>
        </p:blipFill>
        <p:spPr>
          <a:xfrm>
            <a:off x="455872" y="949208"/>
            <a:ext cx="6049431" cy="5494274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29E6A-AC30-48D0-B116-BF6D9FB1CAE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5B395-7495-4852-A20A-F020D0CA46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E68A3-41E7-4710-BE14-7CDB3E5397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4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705543D-1D10-4882-AC6F-599816451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999" y="2024372"/>
            <a:ext cx="5156201" cy="43476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Doel 2013-2020 </a:t>
            </a:r>
            <a:r>
              <a:rPr lang="en-US" dirty="0" err="1"/>
              <a:t>ruim</a:t>
            </a:r>
            <a:r>
              <a:rPr lang="en-US" dirty="0"/>
              <a:t> </a:t>
            </a:r>
            <a:r>
              <a:rPr lang="en-US" dirty="0" err="1"/>
              <a:t>gehaald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Huidig</a:t>
            </a:r>
            <a:r>
              <a:rPr lang="en-US" dirty="0"/>
              <a:t> EU-</a:t>
            </a:r>
            <a:r>
              <a:rPr lang="en-US" dirty="0" err="1"/>
              <a:t>doel</a:t>
            </a:r>
            <a:r>
              <a:rPr lang="en-US" dirty="0"/>
              <a:t> 2021-2030 in </a:t>
            </a:r>
            <a:r>
              <a:rPr lang="en-US" dirty="0" err="1"/>
              <a:t>zicht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EC-</a:t>
            </a:r>
            <a:r>
              <a:rPr lang="en-US" dirty="0" err="1"/>
              <a:t>voorstel</a:t>
            </a:r>
            <a:r>
              <a:rPr lang="en-US" dirty="0"/>
              <a:t> </a:t>
            </a:r>
            <a:r>
              <a:rPr lang="en-US" i="1" dirty="0"/>
              <a:t>Fit for 55</a:t>
            </a:r>
            <a:r>
              <a:rPr lang="en-US" dirty="0"/>
              <a:t>: extra </a:t>
            </a:r>
            <a:r>
              <a:rPr lang="en-US" dirty="0" err="1"/>
              <a:t>cumulatieve</a:t>
            </a:r>
            <a:r>
              <a:rPr lang="en-US" dirty="0"/>
              <a:t> </a:t>
            </a:r>
            <a:r>
              <a:rPr lang="en-US" dirty="0" err="1"/>
              <a:t>opgave</a:t>
            </a:r>
            <a:r>
              <a:rPr lang="en-US" dirty="0"/>
              <a:t> over 2021-2030 van 62 megaton;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10-20 megaton </a:t>
            </a:r>
            <a:r>
              <a:rPr lang="en-US" dirty="0" err="1"/>
              <a:t>reductie</a:t>
            </a:r>
            <a:r>
              <a:rPr lang="en-US" dirty="0"/>
              <a:t> </a:t>
            </a:r>
            <a:r>
              <a:rPr lang="en-US" dirty="0" err="1"/>
              <a:t>denkbaar</a:t>
            </a:r>
            <a:r>
              <a:rPr lang="en-US" dirty="0"/>
              <a:t> met </a:t>
            </a:r>
            <a:r>
              <a:rPr lang="en-US" dirty="0" err="1"/>
              <a:t>geagendeerd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 (&lt;9 </a:t>
            </a:r>
            <a:r>
              <a:rPr lang="en-US" dirty="0" err="1"/>
              <a:t>juli</a:t>
            </a:r>
            <a:r>
              <a:rPr lang="en-US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Miljoennotapakket</a:t>
            </a:r>
            <a:r>
              <a:rPr lang="en-US" dirty="0"/>
              <a:t>: </a:t>
            </a:r>
            <a:r>
              <a:rPr lang="en-US" dirty="0" err="1"/>
              <a:t>meerdere</a:t>
            </a:r>
            <a:r>
              <a:rPr lang="en-US" dirty="0"/>
              <a:t> megaton t/m 2030 </a:t>
            </a:r>
            <a:r>
              <a:rPr lang="en-US" dirty="0" err="1"/>
              <a:t>denkbaar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Bijdrage</a:t>
            </a:r>
            <a:r>
              <a:rPr lang="en-US" dirty="0"/>
              <a:t> Fit for 55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onbekend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66E9A71-B89F-4EA1-BC2C-BAB719D08E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5583"/>
            <a:ext cx="5524749" cy="4723660"/>
          </a:xfrm>
          <a:noFill/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8B083D7B-D7F7-4F1F-9DF7-B0A9B90C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 dirty="0"/>
              <a:t>ESR-</a:t>
            </a:r>
            <a:r>
              <a:rPr lang="en-US" dirty="0" err="1"/>
              <a:t>emissies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A812-8857-4E9A-AAA6-66ABDA95E3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9424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EEA0A-B776-4B9F-A5E5-C4E5B42106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2565E-9CAC-462B-B545-BCB44A143B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319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1E92AA-BBE9-4AEF-AD6C-FBF74C44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	 EU: snellere en diepere uitstootvermindering ESR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A0FCE4-B677-4D1B-8843-07AC1EF180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1535" y="1861943"/>
            <a:ext cx="4017052" cy="4362337"/>
          </a:xfrm>
        </p:spPr>
        <p:txBody>
          <a:bodyPr vert="horz" lIns="91440" tIns="45720" rIns="91440" bIns="45720" numCol="1" spcCol="468000" rtlCol="0">
            <a:noAutofit/>
          </a:bodyPr>
          <a:lstStyle/>
          <a:p>
            <a:pPr marL="316800" indent="-316800">
              <a:buChar char="›"/>
            </a:pPr>
            <a:r>
              <a:rPr lang="nl-NL" sz="1800" dirty="0"/>
              <a:t>Bindend doel Nederland 2030</a:t>
            </a:r>
          </a:p>
          <a:p>
            <a:pPr marL="630000" lvl="1" indent="-316800">
              <a:buFont typeface="Verdana" panose="020B0604030504040204" pitchFamily="34" charset="0"/>
              <a:buChar char="›"/>
            </a:pPr>
            <a:r>
              <a:rPr lang="nl-NL" sz="1600" dirty="0"/>
              <a:t>Van -36% naar -48% </a:t>
            </a:r>
            <a:r>
              <a:rPr lang="nl-NL" sz="1600" dirty="0" err="1"/>
              <a:t>tov</a:t>
            </a:r>
            <a:r>
              <a:rPr lang="nl-NL" sz="1600" dirty="0"/>
              <a:t> 2005</a:t>
            </a:r>
          </a:p>
          <a:p>
            <a:pPr marL="630000" lvl="1" indent="-316800">
              <a:buFont typeface="Verdana" panose="020B0604030504040204" pitchFamily="34" charset="0"/>
              <a:buChar char="›"/>
            </a:pPr>
            <a:r>
              <a:rPr lang="nl-NL" sz="1600" dirty="0"/>
              <a:t>Extra uitstootvermindering van 15 </a:t>
            </a:r>
            <a:r>
              <a:rPr lang="nl-NL" sz="1600" dirty="0" err="1"/>
              <a:t>Mton</a:t>
            </a:r>
            <a:r>
              <a:rPr lang="nl-NL" sz="1600" dirty="0"/>
              <a:t> in 2030</a:t>
            </a:r>
          </a:p>
          <a:p>
            <a:pPr marL="630000" lvl="1" indent="-316800">
              <a:buChar char="›"/>
            </a:pPr>
            <a:endParaRPr lang="nl-NL" sz="1600" dirty="0"/>
          </a:p>
          <a:p>
            <a:pPr marL="316800" indent="-316800">
              <a:buChar char="›"/>
            </a:pPr>
            <a:r>
              <a:rPr lang="nl-NL" sz="1800" dirty="0"/>
              <a:t>Cumulatieve opgave</a:t>
            </a:r>
          </a:p>
          <a:p>
            <a:pPr marL="630000" lvl="1" indent="-316800">
              <a:buChar char="›"/>
            </a:pPr>
            <a:r>
              <a:rPr lang="nl-NL" sz="1600" dirty="0"/>
              <a:t>Totaal 62 </a:t>
            </a:r>
            <a:r>
              <a:rPr lang="nl-NL" sz="1600" dirty="0" err="1"/>
              <a:t>Mton</a:t>
            </a:r>
            <a:r>
              <a:rPr lang="nl-NL" sz="1600" dirty="0"/>
              <a:t> minder emissie in de periode 2021-2030</a:t>
            </a:r>
          </a:p>
          <a:p>
            <a:pPr marL="630000" lvl="1" indent="-316800">
              <a:buChar char="›"/>
            </a:pPr>
            <a:endParaRPr lang="nl-NL" sz="1600" dirty="0"/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45C9C809-1D04-4E7C-A500-C4E7E5CB701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5"/>
          <a:stretch/>
        </p:blipFill>
        <p:spPr>
          <a:xfrm>
            <a:off x="684673" y="1858963"/>
            <a:ext cx="6528169" cy="4362450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FE168D0-B55C-4E69-80F1-4BDA476D13FD}"/>
              </a:ext>
            </a:extLst>
          </p:cNvPr>
          <p:cNvSpPr/>
          <p:nvPr/>
        </p:nvSpPr>
        <p:spPr>
          <a:xfrm>
            <a:off x="633412" y="730477"/>
            <a:ext cx="1098000" cy="1098000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 descr="Downward trend graph with solid fill">
            <a:extLst>
              <a:ext uri="{FF2B5EF4-FFF2-40B4-BE49-F238E27FC236}">
                <a16:creationId xmlns:a16="http://schemas.microsoft.com/office/drawing/2014/main" id="{F196450F-9D27-4B32-92FC-6EC3705A17C4}"/>
              </a:ext>
            </a:extLst>
          </p:cNvPr>
          <p:cNvSpPr/>
          <p:nvPr/>
        </p:nvSpPr>
        <p:spPr>
          <a:xfrm>
            <a:off x="867412" y="964478"/>
            <a:ext cx="630000" cy="630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2757C-0C86-4680-8E1A-9620394F46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92A4-D359-43DB-9AF7-B3182BA1495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37CF-218F-4D2F-9E86-27CF7FD830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879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705543D-1D10-4882-AC6F-599816451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2000561"/>
            <a:ext cx="5003800" cy="42208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Doel 2020 (14%) </a:t>
            </a:r>
            <a:r>
              <a:rPr lang="en-US" sz="2200" dirty="0" err="1"/>
              <a:t>gehaald</a:t>
            </a:r>
            <a:r>
              <a:rPr lang="en-US" sz="2200" dirty="0"/>
              <a:t>. 11,1% in Nederland, 2,9% </a:t>
            </a:r>
            <a:r>
              <a:rPr lang="en-US" sz="2200" dirty="0" err="1"/>
              <a:t>uit</a:t>
            </a:r>
            <a:r>
              <a:rPr lang="en-US" sz="2200" dirty="0"/>
              <a:t> </a:t>
            </a:r>
            <a:r>
              <a:rPr lang="en-US" sz="2200" dirty="0" err="1"/>
              <a:t>Denemarken</a:t>
            </a:r>
            <a:r>
              <a:rPr lang="en-US" sz="22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(</a:t>
            </a:r>
            <a:r>
              <a:rPr lang="en-US" sz="2200" dirty="0" err="1"/>
              <a:t>Indicatieve</a:t>
            </a:r>
            <a:r>
              <a:rPr lang="en-US" sz="2200" dirty="0"/>
              <a:t>) </a:t>
            </a:r>
            <a:r>
              <a:rPr lang="en-US" sz="2200" dirty="0" err="1"/>
              <a:t>doelen</a:t>
            </a:r>
            <a:r>
              <a:rPr lang="en-US" sz="2200" dirty="0"/>
              <a:t> 2023 (16%), 2025 (19,6%) en 2030 (27%) in </a:t>
            </a:r>
            <a:r>
              <a:rPr lang="en-US" sz="2200" dirty="0" err="1"/>
              <a:t>zicht</a:t>
            </a:r>
            <a:r>
              <a:rPr lang="en-US" sz="2200" dirty="0"/>
              <a:t> of </a:t>
            </a:r>
            <a:r>
              <a:rPr lang="en-US" sz="2200" dirty="0" err="1"/>
              <a:t>benaderd</a:t>
            </a:r>
            <a:r>
              <a:rPr lang="en-US" sz="22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EC-</a:t>
            </a:r>
            <a:r>
              <a:rPr lang="en-US" sz="2200" dirty="0" err="1"/>
              <a:t>voorstel</a:t>
            </a:r>
            <a:r>
              <a:rPr lang="en-US" sz="2200" dirty="0"/>
              <a:t>, </a:t>
            </a:r>
            <a:r>
              <a:rPr lang="en-US" sz="2200" dirty="0" err="1"/>
              <a:t>aandeel</a:t>
            </a:r>
            <a:r>
              <a:rPr lang="en-US" sz="2200" dirty="0"/>
              <a:t> </a:t>
            </a:r>
            <a:r>
              <a:rPr lang="en-US" sz="2200" dirty="0" err="1"/>
              <a:t>hernieuwbaar</a:t>
            </a:r>
            <a:r>
              <a:rPr lang="en-US" sz="2200" dirty="0"/>
              <a:t> 2030 = 36%. </a:t>
            </a:r>
            <a:r>
              <a:rPr lang="en-US" dirty="0"/>
              <a:t>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B083D7B-D7F7-4F1F-9DF7-B0A9B90C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>
            <a:normAutofit fontScale="90000"/>
          </a:bodyPr>
          <a:lstStyle/>
          <a:p>
            <a:r>
              <a:rPr lang="nl-NL" dirty="0"/>
              <a:t>Hernieuwbare energie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A812-8857-4E9A-AAA6-66ABDA95E3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9424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pic>
        <p:nvPicPr>
          <p:cNvPr id="13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C49F7A97-6E3A-4A0A-BBD9-AD7FAAA9AC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82" y="1052513"/>
            <a:ext cx="5578672" cy="495882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9A918-D129-4FC4-A79E-C28DB30C77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E78F1-6E65-4F73-ACE6-E564018F0B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80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8AA9528-A56C-4DD5-B954-E48241ACE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352F751-A7CC-4608-B892-37AA8D5500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11" y="1052513"/>
            <a:ext cx="4089954" cy="51689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D7919A-6955-446A-A3B2-F89EDEF0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Vermogens</a:t>
            </a:r>
            <a:r>
              <a:rPr lang="en-US" dirty="0"/>
              <a:t> </a:t>
            </a:r>
            <a:r>
              <a:rPr lang="en-US" dirty="0" err="1"/>
              <a:t>zon</a:t>
            </a:r>
            <a:r>
              <a:rPr lang="en-US" dirty="0"/>
              <a:t> en wind </a:t>
            </a:r>
            <a:r>
              <a:rPr lang="en-US" dirty="0" err="1"/>
              <a:t>stijgen</a:t>
            </a:r>
            <a:r>
              <a:rPr lang="en-US" dirty="0"/>
              <a:t> </a:t>
            </a:r>
            <a:r>
              <a:rPr lang="en-US" dirty="0" err="1"/>
              <a:t>snel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667690-876C-40D4-A0A4-193506215E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6B663-5311-488A-819D-E3E1F0E7BE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224B-5EA4-403D-8C6A-9FC8D8E427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5FF9578-2885-4EA6-8E75-0A76027C2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4A0F77C-182A-479A-BC7B-333B2C6062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88" y="1515677"/>
            <a:ext cx="5003800" cy="4242572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29888BB-5BA6-431E-A0C6-BBD9522A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Energie is </a:t>
            </a:r>
            <a:r>
              <a:rPr lang="en-US" dirty="0" err="1"/>
              <a:t>meer</a:t>
            </a:r>
            <a:r>
              <a:rPr lang="en-US" dirty="0"/>
              <a:t> dan </a:t>
            </a:r>
            <a:r>
              <a:rPr lang="en-US" dirty="0" err="1"/>
              <a:t>elektriciteit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C040E4-76BC-4671-BB23-AD69533679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06BDF-023C-4AC7-B8CC-03C3045E2B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November 2021  PBL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5E16-52A8-465D-BF85-3A4EA7B54D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KEV en RES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0781344"/>
      </p:ext>
    </p:extLst>
  </p:cSld>
  <p:clrMapOvr>
    <a:masterClrMapping/>
  </p:clrMapOvr>
</p:sld>
</file>

<file path=ppt/theme/theme1.xml><?xml version="1.0" encoding="utf-8"?>
<a:theme xmlns:a="http://schemas.openxmlformats.org/drawingml/2006/main" name="16008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RIJK - Sjabloon 16x9 Hemelblauw" id="{C36BCC9E-1209-A64A-8BD9-B4B55203C6FE}" vid="{E34870F3-D22A-8440-9B27-7A9A0D8F825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F09D2D7FA7F4FB9C04C1CF038605E" ma:contentTypeVersion="9" ma:contentTypeDescription="Create a new document." ma:contentTypeScope="" ma:versionID="8d8c8eda1333f1f69334d20fadb15128">
  <xsd:schema xmlns:xsd="http://www.w3.org/2001/XMLSchema" xmlns:xs="http://www.w3.org/2001/XMLSchema" xmlns:p="http://schemas.microsoft.com/office/2006/metadata/properties" xmlns:ns3="b87f61dd-44e7-49d7-9ac6-0c8c5459dca8" targetNamespace="http://schemas.microsoft.com/office/2006/metadata/properties" ma:root="true" ma:fieldsID="9bed4b3cc991499919ff80fcabc173c6" ns3:_="">
    <xsd:import namespace="b87f61dd-44e7-49d7-9ac6-0c8c5459dc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f61dd-44e7-49d7-9ac6-0c8c5459d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E98582-9991-42AF-B4F2-A6D73F059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f61dd-44e7-49d7-9ac6-0c8c5459dc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CF467D-EFBE-4CC6-BEF1-E022483FDB2B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87f61dd-44e7-49d7-9ac6-0c8c5459dca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995C603-9EE9-4EB7-B16D-589F6B17A0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1319</Words>
  <Application>Microsoft Office PowerPoint</Application>
  <PresentationFormat>Breedbeeld</PresentationFormat>
  <Paragraphs>190</Paragraphs>
  <Slides>14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RijksoverheidSansText</vt:lpstr>
      <vt:lpstr>Verdana</vt:lpstr>
      <vt:lpstr>Wingdings</vt:lpstr>
      <vt:lpstr>16008 RIJK - Sjabloon 16x9 Mosgroen</vt:lpstr>
      <vt:lpstr>Europees en lokaal Klimaat- en energiebeleid komt samen in uitvoering</vt:lpstr>
      <vt:lpstr>Hoofdboodschappen KEV 2021</vt:lpstr>
      <vt:lpstr>Nationale emissies</vt:lpstr>
      <vt:lpstr>PowerPoint-presentatie</vt:lpstr>
      <vt:lpstr>ESR-emissies</vt:lpstr>
      <vt:lpstr>  EU: snellere en diepere uitstootvermindering ESR </vt:lpstr>
      <vt:lpstr>Hernieuwbare energie</vt:lpstr>
      <vt:lpstr>Vermogens zon en wind stijgen snel</vt:lpstr>
      <vt:lpstr>Energie is meer dan elektriciteit</vt:lpstr>
      <vt:lpstr>De RES heeft effect</vt:lpstr>
      <vt:lpstr>  EU: meer energiebesparing</vt:lpstr>
      <vt:lpstr>Voortgang klimaatakkoord verschilt per sector</vt:lpstr>
      <vt:lpstr>Aardgas</vt:lpstr>
      <vt:lpstr>  EU: aandacht voor energiearmoede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Klimaat- en Energieverkenning 2021</dc:title>
  <dc:creator>Hammingh, Pieter</dc:creator>
  <cp:lastModifiedBy>Boot, Pieter</cp:lastModifiedBy>
  <cp:revision>95</cp:revision>
  <dcterms:created xsi:type="dcterms:W3CDTF">2021-10-13T08:19:20Z</dcterms:created>
  <dcterms:modified xsi:type="dcterms:W3CDTF">2021-10-21T19:36:31Z</dcterms:modified>
</cp:coreProperties>
</file>