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942" r:id="rId2"/>
    <p:sldId id="1565" r:id="rId3"/>
    <p:sldId id="1563" r:id="rId4"/>
    <p:sldId id="1554" r:id="rId5"/>
    <p:sldId id="1553" r:id="rId6"/>
    <p:sldId id="1551" r:id="rId7"/>
    <p:sldId id="1557" r:id="rId8"/>
    <p:sldId id="1547" r:id="rId9"/>
    <p:sldId id="1585" r:id="rId10"/>
    <p:sldId id="1549" r:id="rId11"/>
    <p:sldId id="1560" r:id="rId12"/>
    <p:sldId id="1581" r:id="rId13"/>
    <p:sldId id="1543" r:id="rId14"/>
    <p:sldId id="1567" r:id="rId15"/>
    <p:sldId id="813" r:id="rId16"/>
    <p:sldId id="838" r:id="rId17"/>
    <p:sldId id="848" r:id="rId18"/>
    <p:sldId id="966" r:id="rId19"/>
    <p:sldId id="968" r:id="rId20"/>
    <p:sldId id="973" r:id="rId21"/>
    <p:sldId id="1604" r:id="rId22"/>
    <p:sldId id="856" r:id="rId23"/>
    <p:sldId id="971" r:id="rId24"/>
    <p:sldId id="969" r:id="rId25"/>
    <p:sldId id="972" r:id="rId26"/>
    <p:sldId id="1605" r:id="rId27"/>
    <p:sldId id="1606" r:id="rId28"/>
    <p:sldId id="1607" r:id="rId29"/>
    <p:sldId id="1608" r:id="rId30"/>
    <p:sldId id="1609" r:id="rId31"/>
    <p:sldId id="1610" r:id="rId32"/>
  </p:sldIdLst>
  <p:sldSz cx="12192000" cy="6858000"/>
  <p:notesSz cx="6797675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37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6BF3F-50F3-4EF5-97A1-2149882B0BFD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965FA-A85B-455C-9F33-D1A0EEF143E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2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2C249-D0C4-4AF1-8B16-4413AF933F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2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1. Borgen van randvoorwaarden </a:t>
            </a:r>
            <a:r>
              <a:rPr lang="nl-NL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Regionale samenwerking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Effectieve wet- en regelgeving en financiële instrumenten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Inzicht in beschikbare (regionale) bronnen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1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Kennisopbouw en kennis delen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2. Afstemmen van lokale en regionale warmteontwikkelingen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Analyses en inzicht in samenhang TVW en RES (lokaal en regionaal).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Monitoring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3. In 2021 zijn 7 sleutelprogramma's opgestart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Deze projecten dragen bij aan het behalen van het richtinggevende toekomstbeeld.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06375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dirty="0">
              <a:latin typeface="Open Sans"/>
              <a:ea typeface="+mn-lt"/>
              <a:cs typeface="+mn-lt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65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70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zitten er in de zaal?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1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81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Warmtenetten in de gebouwde omgeving en glastuinbouw: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10 gemeenten hebben kleinere of grotere warmtenetten; </a:t>
            </a:r>
            <a:r>
              <a:rPr lang="nl-NL" b="1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1" i="0" u="none" strike="noStrike" dirty="0">
              <a:solidFill>
                <a:srgbClr val="000000"/>
              </a:solidFill>
              <a:effectLst/>
              <a:latin typeface="Open Sans" panose="020B0606030504020204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Ontwikkeling en exploitatie geothermie: er zijn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12 bestaande geothermiebronnen, goed voor 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circa 4,8 PJ per jaar; 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1" i="0" u="none" strike="noStrike" dirty="0">
              <a:solidFill>
                <a:srgbClr val="000000"/>
              </a:solidFill>
              <a:effectLst/>
              <a:latin typeface="Open Sans" panose="020B0606030504020204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Gebruik van restwarmte uit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het HIC via twee bestaande transportleidingen.</a:t>
            </a:r>
            <a:endParaRPr lang="nl-NL" b="1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7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7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73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Open Sans" panose="020B0606030504020204"/>
              </a:rPr>
              <a:t>Hoge warmtedichtheid: Er zijn veel gebieden met hoge warmtevraag, waar warmtenetten een goede oplossing kunnen zijn. Gele en rode gebieden.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Open Sans" panose="020B0606030504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Open Sans" panose="020B0606030504020204"/>
              </a:rPr>
              <a:t>Veel warmtebronnen in de regio, zowel lokale potentiële bronnen als regionaal (in te zetten) bronnen. Het gaat hier specifiek om restwarmte en geothermie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Open Sans" panose="020B0606030504020204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4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Dankzij samenwerking </a:t>
            </a:r>
            <a:r>
              <a:rPr lang="nl-NL" dirty="0" err="1"/>
              <a:t>InvestNL</a:t>
            </a:r>
            <a:r>
              <a:rPr lang="nl-NL" dirty="0"/>
              <a:t> en EBN en opdracht aan consortium RHDHV / </a:t>
            </a:r>
            <a:r>
              <a:rPr lang="nl-NL" dirty="0" err="1"/>
              <a:t>fakton</a:t>
            </a:r>
            <a:r>
              <a:rPr lang="nl-NL" dirty="0"/>
              <a:t> / </a:t>
            </a:r>
            <a:r>
              <a:rPr lang="nl-NL" dirty="0" err="1"/>
              <a:t>Gradyent</a:t>
            </a:r>
            <a:r>
              <a:rPr lang="nl-NL" dirty="0"/>
              <a:t> hebben we meer inzicht g</a:t>
            </a:r>
          </a:p>
          <a:p>
            <a:endParaRPr lang="nl-NL" dirty="0"/>
          </a:p>
          <a:p>
            <a:pPr algn="l" rtl="0" fontAlgn="base"/>
            <a:r>
              <a:rPr lang="nl-NL" sz="12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Met Samenland bereik je meer: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Samenland voorziet 80% van totale verwarmingsvraag (52PJ).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Eiland voorziet 67% van warmte (43PJ)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nl-N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2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Met Samenland ben je gemiddeld goedkoper uit in de transitie: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Maar aardgas (huidige situatie) is nog steeds het goedkoopste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Zowel Samenland als Eiland zijn in de mogelijke warmte-gebieden goedkoper dan individuele warmtepomp. 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dirty="0" err="1"/>
              <a:t>ekregen</a:t>
            </a:r>
            <a:r>
              <a:rPr lang="nl-NL" dirty="0"/>
              <a:t> wat er kan. Dit is basis van richtinggevend toekomstbeeld.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AF85A-1A58-4536-9F1D-8B43B724185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5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508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 sz="1200" dirty="0"/>
              <a:t>De warmtetransitie kan succesvol worden vormgegeven als alle partijen bereid zijn eraan deel te nemen. </a:t>
            </a:r>
          </a:p>
          <a:p>
            <a:pPr indent="-2508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 sz="1200" dirty="0"/>
              <a:t>Dit lukt alleen door het vormgeven van een gedragen aanpak voor en door de partijen in de hele keten, waarbij: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publieke belangen zijn geborgd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er voldoende waarde is voor iedereen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de risico’s gedurende realisatie en gebruik te beheersen zijn 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nl-NL" sz="1200" dirty="0"/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 sz="1200" u="sng" dirty="0"/>
              <a:t>Dit vraagt: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een gedragen doel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voldoende kennis en capaciteit bij de betrokken partijen 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/>
              <a:t>het beheersen van de risico’s en vertrouwen in het borgen van de publieke belangen</a:t>
            </a:r>
            <a:endParaRPr lang="nl-NL" sz="1200" dirty="0">
              <a:latin typeface="Open Sans" panose="020B0606030504020204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65FA-A85B-455C-9F33-D1A0EEF143E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1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FC633-7C26-4DD8-BDAC-3FC2E41F6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42EC80-9957-4D9E-BB59-26B05F3FA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43A013-D1B4-4803-826C-1C4E9E20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FB176-2092-455C-81D9-2B378D60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F40836-526A-45F6-9A03-C9517B55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9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66576-1389-40F8-9061-70FB7F68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FA0149-FFEA-4603-A800-3B116F6C0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27BE1-90C9-4A70-9554-13124AFB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06548-4E68-4B53-91CC-B827EA3C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84E6DB-37BB-4442-B7D8-1DCA076A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05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5FA36F-EBAC-4E87-AB7A-AB6D761BE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6B4110-5512-44DC-A48F-38E58880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393D79-6EAB-4ADD-A4E9-D410E850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337AD3-453F-46D0-BBD9-8CF53B79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CE0053-45E9-459B-BBEF-98F244FD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99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2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BB042F54-A097-4B25-BA73-9EC15928A083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35358" y="1892829"/>
            <a:ext cx="11568905" cy="4224471"/>
          </a:xfrm>
        </p:spPr>
        <p:txBody>
          <a:bodyPr anchor="t" anchorCtr="0">
            <a:noAutofit/>
          </a:bodyPr>
          <a:lstStyle>
            <a:lvl1pPr>
              <a:spcAft>
                <a:spcPts val="1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 algn="l">
              <a:spcAft>
                <a:spcPts val="1600"/>
              </a:spcAft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2784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5903B-A77D-485C-930A-6855042F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63AB0-E61D-464C-9840-6735F82B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ADF1C2-8179-4083-986D-1A4C74B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D43F2-6CC2-4F81-BA6A-C002758A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691418-6262-4A2D-B3AD-1388A33D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7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FD00A-6820-42A1-86F8-D97B6001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E685CA-0007-4BF1-82B2-15E958B2A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579D2-1323-4B89-A4F1-1204E9C5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D2B9AF-8626-44CE-B6C3-B13D3C00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629023-17B5-4D64-AFA7-DD08634E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89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D377F-8178-4210-9DA6-6EEA380F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BB3E96-9BFF-4E69-B5FC-226C1D66C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291921-05AF-4959-B9EF-E5464263B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FDFF2E-2AF0-42A3-8D3B-703A8AC2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190531-D0CD-4C45-9207-3DE961ED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DA9116-F417-45B6-B12B-3F31DE74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3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3E414-3CB6-4D44-BA2C-A5CAAAA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71A73D-28E4-4CE8-BA83-A060AEEB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83558-3F6F-46C3-9151-59DBABCF0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8B9570-19F7-441F-A159-D0B644850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212E17-A72E-4772-9472-5BA836386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DCE428-D439-4F44-8220-57DD82B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AC9D73-060E-446C-8255-05F6B335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5C5DA4-3858-4E66-85BD-67E38702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2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A21A4-8ED9-4ED6-9054-34F325D2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D453B6-2EA2-4238-BBDC-5F03E548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B086B5-DF43-4D48-8A8F-C789DACE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D6FB84-83C9-474A-AC4A-E97EF84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0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9F7F8E-CCC3-409A-9004-9E37E549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8D0F62-1CFA-4534-A25B-E5A64B27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8F6C07-ED87-4D0C-BEC4-0F94CD70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3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EA0DA-F305-4D1B-9C6A-D2F5A726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48E63B-DE69-4BFF-9833-A7DC06D6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313E6E-3D3D-451D-B6E5-3DD0CB9B3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994940-D76C-4FAA-9679-34496A7D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C1CB5D-D66B-4934-92B7-7218DB56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A39023-0295-4150-8D7D-CBA53559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00986-F130-46C9-8397-67BC5E49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23F8A2-8B59-40C4-834B-CE77DED46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1001D4-4480-417D-98F9-D9712EBC7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0E36CE-3248-4974-9B7A-E279C59F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CBBF32-B643-4E79-A44C-921B6F2C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C61365-5295-4ED6-B866-A7E2E9A5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37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796190-B308-43CA-ACFE-8A7E51BD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B61567-E855-4DBD-9E2B-BDF48C64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5BEA3F-0F7F-4E49-9CCA-3C9591298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37F6-05D5-42A1-8A65-E45DD62107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52EF4-7C58-416F-ADF6-B3A6B91F8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8D4DC9-8F3D-4BFB-B785-8D742BD7E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7408-0452-4AE2-A1F0-91F0B03AC3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2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444F57A-EF2A-4683-B956-D7E48DE548C8}"/>
              </a:ext>
            </a:extLst>
          </p:cNvPr>
          <p:cNvSpPr txBox="1">
            <a:spLocks/>
          </p:cNvSpPr>
          <p:nvPr/>
        </p:nvSpPr>
        <p:spPr>
          <a:xfrm>
            <a:off x="0" y="3939872"/>
            <a:ext cx="12192000" cy="225658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i="1" dirty="0">
              <a:solidFill>
                <a:srgbClr val="00B050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892D4-EB6A-4B3E-A2E2-E6FF0FB8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8" y="499352"/>
            <a:ext cx="1674156" cy="485786"/>
          </a:xfrm>
          <a:prstGeom prst="rect">
            <a:avLst/>
          </a:prstGeom>
        </p:spPr>
      </p:pic>
      <p:pic>
        <p:nvPicPr>
          <p:cNvPr id="3074" name="Picture 2" descr="Image result for logo EBN">
            <a:extLst>
              <a:ext uri="{FF2B5EF4-FFF2-40B4-BE49-F238E27FC236}">
                <a16:creationId xmlns:a16="http://schemas.microsoft.com/office/drawing/2014/main" id="{62C9A6F4-444D-4FA4-8724-1E4521BC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80" y="502527"/>
            <a:ext cx="584738" cy="5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BDEA2D-E7FB-4780-82C7-B6FD2FAD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34" y="499352"/>
            <a:ext cx="2860701" cy="5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1A521-63C7-4AF4-81CF-9C60C7AB5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769" y="1945685"/>
            <a:ext cx="4280452" cy="3273288"/>
          </a:xfrm>
          <a:prstGeom prst="rect">
            <a:avLst/>
          </a:prstGeom>
        </p:spPr>
      </p:pic>
      <p:pic>
        <p:nvPicPr>
          <p:cNvPr id="7" name="Afbeelding 9">
            <a:extLst>
              <a:ext uri="{FF2B5EF4-FFF2-40B4-BE49-F238E27FC236}">
                <a16:creationId xmlns:a16="http://schemas.microsoft.com/office/drawing/2014/main" id="{81827545-A910-40B8-8BAF-5EBE8829C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80" y="1866035"/>
            <a:ext cx="4038789" cy="33155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EDD9AE-5837-4E10-BC26-39B724E2BE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897"/>
          <a:stretch/>
        </p:blipFill>
        <p:spPr>
          <a:xfrm>
            <a:off x="8302937" y="1903410"/>
            <a:ext cx="3276425" cy="33155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7F27FD-7F9D-47FD-9F17-F9AD6DEE020B}"/>
              </a:ext>
            </a:extLst>
          </p:cNvPr>
          <p:cNvSpPr txBox="1">
            <a:spLocks/>
          </p:cNvSpPr>
          <p:nvPr/>
        </p:nvSpPr>
        <p:spPr>
          <a:xfrm>
            <a:off x="152400" y="4092272"/>
            <a:ext cx="12192000" cy="225658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r>
              <a:rPr lang="nl-NL" sz="1600" b="0" i="1" dirty="0">
                <a:solidFill>
                  <a:srgbClr val="395675"/>
                </a:solidFill>
              </a:rPr>
              <a:t>Samenwerking RES Rotterdam Den Haag en </a:t>
            </a:r>
            <a:r>
              <a:rPr lang="nl-NL" sz="1600" b="0" i="1" dirty="0" err="1">
                <a:solidFill>
                  <a:srgbClr val="395675"/>
                </a:solidFill>
              </a:rPr>
              <a:t>Invest</a:t>
            </a:r>
            <a:r>
              <a:rPr lang="nl-NL" sz="1600" b="0" i="1" dirty="0">
                <a:solidFill>
                  <a:srgbClr val="395675"/>
                </a:solidFill>
              </a:rPr>
              <a:t>-NL &amp; EBN,</a:t>
            </a:r>
          </a:p>
          <a:p>
            <a:pPr algn="ctr" defTabSz="1219170"/>
            <a:r>
              <a:rPr lang="nl-NL" sz="1600" b="0" i="1" dirty="0">
                <a:solidFill>
                  <a:srgbClr val="395675"/>
                </a:solidFill>
              </a:rPr>
              <a:t>NP RES bijeenkomst, 3 november</a:t>
            </a: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i="1" dirty="0">
              <a:solidFill>
                <a:srgbClr val="00B050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dirty="0">
              <a:solidFill>
                <a:srgbClr val="395675"/>
              </a:solidFill>
            </a:endParaRPr>
          </a:p>
          <a:p>
            <a:pPr algn="ctr" defTabSz="1219170"/>
            <a:endParaRPr lang="nl-NL" sz="1800" b="0" dirty="0">
              <a:solidFill>
                <a:srgbClr val="3956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263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10834" y="-175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Stap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3: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conclusies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8F21836-BB7B-4524-9563-94C97E668578}"/>
              </a:ext>
            </a:extLst>
          </p:cNvPr>
          <p:cNvSpPr txBox="1"/>
          <p:nvPr/>
        </p:nvSpPr>
        <p:spPr>
          <a:xfrm>
            <a:off x="472903" y="874455"/>
            <a:ext cx="10591462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Met Samenland bereik je meer: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Samenland voorziet 80% van totale verwarmingsvraag (52PJ).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Eiland voorziet 67% van warmte (43PJ)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nl-NL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Met Samenland ben je gemiddeld goedkoper uit in de transitie: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Maar aardgas (huidige situatie) is nog steeds het goedkoopste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Zowel Samenland als Eiland zijn in de mogelijke warmte-gebieden goedkoper dan individuele warmtepomp. </a:t>
            </a:r>
            <a:endParaRPr lang="nl-N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3FD5B98-5862-4C79-A33F-D6D72B63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" y="3549288"/>
            <a:ext cx="10514084" cy="310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2900C39-C9D4-48C4-8871-352B0B95E8F1}"/>
              </a:ext>
            </a:extLst>
          </p:cNvPr>
          <p:cNvSpPr txBox="1"/>
          <p:nvPr/>
        </p:nvSpPr>
        <p:spPr>
          <a:xfrm>
            <a:off x="754237" y="5199760"/>
            <a:ext cx="172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Eindbeeld 2050</a:t>
            </a:r>
          </a:p>
        </p:txBody>
      </p:sp>
    </p:spTree>
    <p:extLst>
      <p:ext uri="{BB962C8B-B14F-4D97-AF65-F5344CB8AC3E}">
        <p14:creationId xmlns:p14="http://schemas.microsoft.com/office/powerpoint/2010/main" val="204856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10833" y="-12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Stap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4 -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Randvoorwaarden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00931E-B837-4163-9F1B-63826D19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53" y="921325"/>
            <a:ext cx="6953771" cy="58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238EFA-7618-4099-8B72-3D67992E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891" y="1309094"/>
            <a:ext cx="4480521" cy="5524074"/>
          </a:xfr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290" indent="0"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Het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richtinggevend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toekomstbeeld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voor 2050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op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basis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van</a:t>
            </a:r>
            <a:r>
              <a:rPr lang="nl-NL" sz="1800" dirty="0">
                <a:solidFill>
                  <a:srgbClr val="000000"/>
                </a:solidFill>
                <a:latin typeface="Open Sans" panose="020B0606030504020204"/>
              </a:rPr>
              <a:t>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doorlopen </a:t>
            </a:r>
            <a:r>
              <a:rPr lang="nl-NL" sz="1800" dirty="0" err="1">
                <a:solidFill>
                  <a:srgbClr val="000000"/>
                </a:solidFill>
                <a:latin typeface="Open Sans" panose="020B0606030504020204"/>
              </a:rPr>
              <a:t>stappen-plan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, richt zich op optimale inzet en verdeling van (boven)gemeentelijke warmtebronnen. 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" indent="0">
              <a:buNone/>
            </a:pPr>
            <a:endParaRPr lang="nl-NL" sz="1800" dirty="0">
              <a:solidFill>
                <a:srgbClr val="000000"/>
              </a:solidFill>
              <a:latin typeface="Open Sans" panose="020B0606030504020204"/>
            </a:endParaRPr>
          </a:p>
          <a:p>
            <a:pPr marL="34290" indent="0"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Door allerlei onzekerheden is dit toekomstbeeld niet definitief. </a:t>
            </a:r>
            <a:endParaRPr lang="nl-NL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" indent="0">
              <a:buNone/>
            </a:pPr>
            <a:endParaRPr lang="nl-NL" sz="1800" dirty="0">
              <a:solidFill>
                <a:srgbClr val="000000"/>
              </a:solidFill>
              <a:latin typeface="Open Sans" panose="020B0606030504020204"/>
            </a:endParaRPr>
          </a:p>
          <a:p>
            <a:pPr marL="34290" indent="0" algn="l"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Het toekomstbeeld bestaat uit de volgende elementen: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18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marL="171450" indent="-136525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Minder energieverbruik en lage(re) temperatuur verwarming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36525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Proactieve samenwerking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36525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Regionaal transport van warmte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r>
              <a:rPr lang="en-US" sz="1800" dirty="0">
                <a:solidFill>
                  <a:srgbClr val="000000"/>
                </a:solidFill>
                <a:latin typeface="Open Sans" panose="020B0606030504020204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/>
              </a:rPr>
              <a:t>aanvullend</a:t>
            </a:r>
            <a:r>
              <a:rPr lang="en-US" sz="1800" dirty="0">
                <a:solidFill>
                  <a:srgbClr val="000000"/>
                </a:solidFill>
                <a:latin typeface="Open Sans" panose="020B0606030504020204"/>
              </a:rPr>
              <a:t> op de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/>
              </a:rPr>
              <a:t>lokale</a:t>
            </a:r>
            <a:r>
              <a:rPr lang="en-US" sz="1800" dirty="0">
                <a:solidFill>
                  <a:srgbClr val="000000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 panose="020B0606030504020204"/>
              </a:rPr>
              <a:t>bronnen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36525"/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Regie bij de gemeenten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Open Sans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399C6C-7ECB-4124-ADFD-88097F35D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b="5943"/>
          <a:stretch/>
        </p:blipFill>
        <p:spPr>
          <a:xfrm>
            <a:off x="809940" y="272742"/>
            <a:ext cx="6742659" cy="65477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41B63B0-2569-44CF-85B4-D9976D366E03}"/>
              </a:ext>
            </a:extLst>
          </p:cNvPr>
          <p:cNvSpPr txBox="1"/>
          <p:nvPr/>
        </p:nvSpPr>
        <p:spPr>
          <a:xfrm>
            <a:off x="487164" y="219565"/>
            <a:ext cx="8932504" cy="108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NL" sz="3600" b="1">
                <a:solidFill>
                  <a:srgbClr val="0000A0"/>
                </a:solidFill>
                <a:latin typeface="Open Sans"/>
                <a:ea typeface="+mj-ea"/>
                <a:cs typeface="Times New Roman"/>
              </a:rPr>
              <a:t>Ambitie van de regio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NL" sz="3600" b="1">
                <a:solidFill>
                  <a:srgbClr val="0000A0"/>
                </a:solidFill>
                <a:latin typeface="Open Sans"/>
                <a:ea typeface="+mj-ea"/>
                <a:cs typeface="Times New Roman"/>
              </a:rPr>
              <a:t>Richtinggevend toekomstbeeld 2050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843EC6-7267-4589-B463-2B5B6B41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6FA1445-8AAE-456F-9C14-70544F2FE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r="-1"/>
          <a:stretch/>
        </p:blipFill>
        <p:spPr bwMode="auto">
          <a:xfrm>
            <a:off x="5653301" y="0"/>
            <a:ext cx="6485445" cy="67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10834" y="3114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Hoe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komen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we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daar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? 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223" y="23536"/>
            <a:ext cx="2160189" cy="5346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2F13A37-1342-44AF-899D-E5F2F409B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0" b="36379"/>
          <a:stretch/>
        </p:blipFill>
        <p:spPr bwMode="auto">
          <a:xfrm>
            <a:off x="5747970" y="974212"/>
            <a:ext cx="1633305" cy="25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2AD7B3-C9ED-4858-AB55-DFB0E5D9C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7" r="80410" b="24434"/>
          <a:stretch/>
        </p:blipFill>
        <p:spPr bwMode="auto">
          <a:xfrm>
            <a:off x="7137391" y="707523"/>
            <a:ext cx="1831245" cy="7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3EF8598-C745-48A9-A1EF-465A98C29B9C}"/>
              </a:ext>
            </a:extLst>
          </p:cNvPr>
          <p:cNvSpPr txBox="1"/>
          <p:nvPr/>
        </p:nvSpPr>
        <p:spPr>
          <a:xfrm>
            <a:off x="416165" y="1418897"/>
            <a:ext cx="5237136" cy="53896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1. Borgen van randvoorwaarden </a:t>
            </a:r>
            <a:r>
              <a:rPr lang="nl-NL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Regionale samenwerking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Effectieve wet- en regelgeving en financiële instrumenten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Inzicht in beschikbare (regionale) bronnen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Kennisopbouw en kennis delen</a:t>
            </a:r>
            <a:r>
              <a:rPr lang="en-US" b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2. Afstemmen van lokale en regionale warmteontwikkelingen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Analyses en inzicht in samenhang TVW en RES (lokaal en regionaal).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Monitoring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3. In 2021 zijn 7 sleutelprogramma's opgestart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Deze projecten dragen bij aan het behalen van het richtinggevende toekomstbeeld.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06375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dirty="0">
              <a:latin typeface="Open Sans"/>
              <a:ea typeface="+mn-lt"/>
              <a:cs typeface="+mn-lt"/>
            </a:endParaRPr>
          </a:p>
          <a:p>
            <a:pPr marL="342900" lvl="1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/>
              <a:buChar char="•"/>
            </a:pPr>
            <a:endParaRPr lang="en-US" dirty="0"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3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3BF724-8416-40AB-8B99-B20EC928F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2366" y="1456983"/>
            <a:ext cx="13596731" cy="2727362"/>
          </a:xfrm>
        </p:spPr>
        <p:txBody>
          <a:bodyPr anchor="t">
            <a:normAutofit/>
          </a:bodyPr>
          <a:lstStyle/>
          <a:p>
            <a:br>
              <a:rPr lang="nl-NL" sz="2800" dirty="0">
                <a:solidFill>
                  <a:srgbClr val="0000A0"/>
                </a:solidFill>
                <a:latin typeface="Open Sans"/>
                <a:cs typeface="Times New Roman"/>
              </a:rPr>
            </a:br>
            <a:r>
              <a:rPr lang="nl-NL" sz="2800" i="1" dirty="0">
                <a:solidFill>
                  <a:srgbClr val="0000A0"/>
                </a:solidFill>
                <a:latin typeface="Open Sans"/>
                <a:cs typeface="Times New Roman"/>
              </a:rPr>
              <a:t>Aanpak en toelichting samenwerking en uitkomsten onderzoek</a:t>
            </a:r>
            <a:endParaRPr lang="nl-NL" sz="2800" dirty="0">
              <a:solidFill>
                <a:srgbClr val="0000A0"/>
              </a:solidFill>
              <a:latin typeface="Open Sans"/>
              <a:cs typeface="Times New Roman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C9DA69A-E11D-4127-A1CD-53DCAC055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80"/>
          <a:stretch/>
        </p:blipFill>
        <p:spPr>
          <a:xfrm>
            <a:off x="3664065" y="2491409"/>
            <a:ext cx="6183167" cy="3196699"/>
          </a:xfrm>
          <a:prstGeom prst="rect">
            <a:avLst/>
          </a:prstGeom>
        </p:spPr>
      </p:pic>
      <p:pic>
        <p:nvPicPr>
          <p:cNvPr id="7" name="Picture 2" descr="Image result for logo EBN">
            <a:extLst>
              <a:ext uri="{FF2B5EF4-FFF2-40B4-BE49-F238E27FC236}">
                <a16:creationId xmlns:a16="http://schemas.microsoft.com/office/drawing/2014/main" id="{0A1EE34B-0AC8-4BA6-A532-56F9C5FC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58" y="582039"/>
            <a:ext cx="584738" cy="5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90A10-4B90-4449-9C06-C9969EE06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88" y="499352"/>
            <a:ext cx="1674156" cy="4857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58DBB7-7EAB-45E7-A8CF-EDB67637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20" y="499351"/>
            <a:ext cx="3227880" cy="6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oyal HaskoningDHV Logo">
            <a:extLst>
              <a:ext uri="{FF2B5EF4-FFF2-40B4-BE49-F238E27FC236}">
                <a16:creationId xmlns:a16="http://schemas.microsoft.com/office/drawing/2014/main" id="{28A5BECC-AD4F-4E0A-8106-35ECC7FE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64" y="6004963"/>
            <a:ext cx="1623472" cy="7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Gradyent | LinkedIn">
            <a:extLst>
              <a:ext uri="{FF2B5EF4-FFF2-40B4-BE49-F238E27FC236}">
                <a16:creationId xmlns:a16="http://schemas.microsoft.com/office/drawing/2014/main" id="{633183CE-C8B3-48EA-A3BA-E53C33C7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33" y="578256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logo">
            <a:extLst>
              <a:ext uri="{FF2B5EF4-FFF2-40B4-BE49-F238E27FC236}">
                <a16:creationId xmlns:a16="http://schemas.microsoft.com/office/drawing/2014/main" id="{3F9372B4-81DE-42E0-8E10-B28486FE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7" y="6114356"/>
            <a:ext cx="1429165" cy="4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1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8510" y="6104020"/>
            <a:ext cx="911721" cy="480000"/>
          </a:xfrm>
        </p:spPr>
        <p:txBody>
          <a:bodyPr/>
          <a:lstStyle/>
          <a:p>
            <a:pPr defTabSz="1219170"/>
            <a:fld id="{BB042F54-A097-4B25-BA73-9EC15928A083}" type="slidenum">
              <a:rPr lang="nl-NL">
                <a:solidFill>
                  <a:srgbClr val="395675"/>
                </a:solidFill>
              </a:rPr>
              <a:pPr defTabSz="1219170"/>
              <a:t>15</a:t>
            </a:fld>
            <a:endParaRPr lang="nl-NL">
              <a:solidFill>
                <a:srgbClr val="39567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5C7AB-5FCD-4777-AE3E-73B35930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 sz="2670" b="1" dirty="0" err="1">
                <a:solidFill>
                  <a:schemeClr val="tx2"/>
                </a:solidFill>
                <a:latin typeface="Century Gothic" charset="0"/>
              </a:rPr>
              <a:t>Samenwerking</a:t>
            </a:r>
            <a:r>
              <a:rPr lang="en-US" sz="2670" b="1" dirty="0">
                <a:solidFill>
                  <a:schemeClr val="tx2"/>
                </a:solidFill>
                <a:latin typeface="Century Gothic" charset="0"/>
              </a:rPr>
              <a:t> Invest-NL &amp; EBN</a:t>
            </a:r>
            <a:endParaRPr lang="nl-NL" sz="2670" b="1" dirty="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8573B-3E19-4EB0-86C3-6B22C7B1DCE3}"/>
              </a:ext>
            </a:extLst>
          </p:cNvPr>
          <p:cNvSpPr txBox="1"/>
          <p:nvPr/>
        </p:nvSpPr>
        <p:spPr>
          <a:xfrm>
            <a:off x="1629886" y="4783195"/>
            <a:ext cx="4030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Ondergrond</a:t>
            </a: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, </a:t>
            </a: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infrastructuur</a:t>
            </a:r>
            <a:endParaRPr lang="en-US" sz="1600" dirty="0">
              <a:solidFill>
                <a:srgbClr val="57585A"/>
              </a:solidFill>
              <a:latin typeface="Century Gothic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Aardwarmte, </a:t>
            </a: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opslag</a:t>
            </a: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, CCSU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Verduurzamen</a:t>
            </a: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 </a:t>
            </a: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gaswaardeketen</a:t>
            </a:r>
            <a:endParaRPr lang="en-US" sz="1600" dirty="0">
              <a:solidFill>
                <a:srgbClr val="57585A"/>
              </a:solidFill>
              <a:latin typeface="Century Gothic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Energie</a:t>
            </a: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 </a:t>
            </a: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transitie</a:t>
            </a:r>
            <a:endParaRPr lang="en-US" sz="1600" dirty="0">
              <a:solidFill>
                <a:srgbClr val="57585A"/>
              </a:solidFill>
              <a:latin typeface="Century Gothic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20-40% equity deelname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Technologie</a:t>
            </a:r>
            <a:r>
              <a:rPr lang="en-US" sz="1600" dirty="0">
                <a:solidFill>
                  <a:srgbClr val="57585A"/>
                </a:solidFill>
                <a:latin typeface="Century Gothic" charset="0"/>
              </a:rPr>
              <a:t>, </a:t>
            </a:r>
            <a:r>
              <a:rPr lang="en-US" sz="1600" dirty="0" err="1">
                <a:solidFill>
                  <a:srgbClr val="57585A"/>
                </a:solidFill>
                <a:latin typeface="Century Gothic" charset="0"/>
              </a:rPr>
              <a:t>kennisgedreven</a:t>
            </a:r>
            <a:endParaRPr lang="en-NL" sz="1600" dirty="0">
              <a:solidFill>
                <a:srgbClr val="57585A"/>
              </a:solidFill>
              <a:latin typeface="Century Gothic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E5F02-DE6F-4121-8663-93269FE82F4F}"/>
              </a:ext>
            </a:extLst>
          </p:cNvPr>
          <p:cNvSpPr txBox="1"/>
          <p:nvPr/>
        </p:nvSpPr>
        <p:spPr>
          <a:xfrm>
            <a:off x="7143445" y="2548897"/>
            <a:ext cx="4743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285750" indent="-285750">
              <a:buFont typeface="Arial" panose="020B0604020202020204" pitchFamily="34" charset="0"/>
              <a:buChar char="•"/>
              <a:defRPr sz="1100">
                <a:solidFill>
                  <a:schemeClr val="accent6"/>
                </a:solidFill>
                <a:latin typeface="Century Gothic" charset="0"/>
              </a:defRPr>
            </a:lvl1pPr>
          </a:lstStyle>
          <a:p>
            <a:pPr marL="380990" indent="-380990" defTabSz="1219170"/>
            <a:r>
              <a:rPr lang="en-US" sz="1600" dirty="0" err="1">
                <a:solidFill>
                  <a:srgbClr val="57585A"/>
                </a:solidFill>
              </a:rPr>
              <a:t>Maatschappelijke</a:t>
            </a:r>
            <a:r>
              <a:rPr lang="en-US" sz="1600" dirty="0">
                <a:solidFill>
                  <a:srgbClr val="57585A"/>
                </a:solidFill>
              </a:rPr>
              <a:t> </a:t>
            </a:r>
            <a:r>
              <a:rPr lang="en-US" sz="1600" dirty="0" err="1">
                <a:solidFill>
                  <a:srgbClr val="57585A"/>
                </a:solidFill>
              </a:rPr>
              <a:t>transities</a:t>
            </a:r>
            <a:endParaRPr lang="en-US" sz="1600" dirty="0">
              <a:solidFill>
                <a:srgbClr val="57585A"/>
              </a:solidFill>
            </a:endParaRPr>
          </a:p>
          <a:p>
            <a:pPr marL="380990" indent="-380990" defTabSz="1219170"/>
            <a:r>
              <a:rPr lang="en-US" sz="1600" dirty="0">
                <a:solidFill>
                  <a:srgbClr val="57585A"/>
                </a:solidFill>
              </a:rPr>
              <a:t>Carbon neutral economy</a:t>
            </a:r>
          </a:p>
          <a:p>
            <a:pPr marL="380990" indent="-380990" defTabSz="1219170"/>
            <a:r>
              <a:rPr lang="en-US" sz="1600" dirty="0">
                <a:solidFill>
                  <a:srgbClr val="57585A"/>
                </a:solidFill>
              </a:rPr>
              <a:t>Risico </a:t>
            </a:r>
            <a:r>
              <a:rPr lang="en-US" sz="1600" dirty="0" err="1">
                <a:solidFill>
                  <a:srgbClr val="57585A"/>
                </a:solidFill>
              </a:rPr>
              <a:t>kapitaal</a:t>
            </a:r>
            <a:r>
              <a:rPr lang="en-US" sz="1600" dirty="0">
                <a:solidFill>
                  <a:srgbClr val="57585A"/>
                </a:solidFill>
              </a:rPr>
              <a:t> en financiering</a:t>
            </a:r>
            <a:endParaRPr lang="en-US" sz="1600" strike="sngStrike" dirty="0">
              <a:solidFill>
                <a:srgbClr val="57585A"/>
              </a:solidFill>
            </a:endParaRPr>
          </a:p>
          <a:p>
            <a:pPr marL="380990" indent="-380990" defTabSz="1219170"/>
            <a:r>
              <a:rPr lang="en-US" sz="1600" dirty="0" err="1">
                <a:solidFill>
                  <a:srgbClr val="57585A"/>
                </a:solidFill>
              </a:rPr>
              <a:t>Marktontwikkeling</a:t>
            </a:r>
            <a:r>
              <a:rPr lang="en-US" sz="1600" dirty="0">
                <a:solidFill>
                  <a:srgbClr val="57585A"/>
                </a:solidFill>
              </a:rPr>
              <a:t> </a:t>
            </a:r>
            <a:r>
              <a:rPr lang="en-US" sz="1600" dirty="0" err="1">
                <a:solidFill>
                  <a:srgbClr val="57585A"/>
                </a:solidFill>
              </a:rPr>
              <a:t>en</a:t>
            </a:r>
            <a:r>
              <a:rPr lang="en-US" sz="1600" dirty="0">
                <a:solidFill>
                  <a:srgbClr val="57585A"/>
                </a:solidFill>
              </a:rPr>
              <a:t> –</a:t>
            </a:r>
            <a:r>
              <a:rPr lang="en-US" sz="1600" dirty="0" err="1">
                <a:solidFill>
                  <a:srgbClr val="57585A"/>
                </a:solidFill>
              </a:rPr>
              <a:t>kennis</a:t>
            </a:r>
            <a:r>
              <a:rPr lang="en-US" sz="1600" dirty="0">
                <a:solidFill>
                  <a:srgbClr val="57585A"/>
                </a:solidFill>
              </a:rPr>
              <a:t>, financiering </a:t>
            </a:r>
            <a:r>
              <a:rPr lang="en-US" sz="1600" dirty="0" err="1">
                <a:solidFill>
                  <a:srgbClr val="57585A"/>
                </a:solidFill>
              </a:rPr>
              <a:t>gedreven</a:t>
            </a:r>
            <a:endParaRPr lang="en-US" sz="1600" dirty="0">
              <a:solidFill>
                <a:srgbClr val="57585A"/>
              </a:solidFill>
            </a:endParaRPr>
          </a:p>
          <a:p>
            <a:pPr marL="380990" indent="-380990" defTabSz="1219170"/>
            <a:endParaRPr lang="en-NL" sz="1600" dirty="0">
              <a:solidFill>
                <a:srgbClr val="57585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3C68-5ABF-4F15-BED3-F796E0D9E783}"/>
              </a:ext>
            </a:extLst>
          </p:cNvPr>
          <p:cNvSpPr txBox="1"/>
          <p:nvPr/>
        </p:nvSpPr>
        <p:spPr>
          <a:xfrm>
            <a:off x="1606940" y="2540405"/>
            <a:ext cx="405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Initiëren, ontwikkelen, opschalen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Investeringsperspectief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Publiek private samenwerking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Marktconform, non-discriminatoir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Vergroten kennis, transparantie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57585A"/>
                </a:solidFill>
                <a:latin typeface="Century Gothic" charset="0"/>
              </a:rPr>
              <a:t>Verbinding markt met beleid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B9AF-350B-4D07-A37D-07EEE7B92D69}"/>
              </a:ext>
            </a:extLst>
          </p:cNvPr>
          <p:cNvSpPr txBox="1"/>
          <p:nvPr/>
        </p:nvSpPr>
        <p:spPr>
          <a:xfrm>
            <a:off x="7143445" y="4791635"/>
            <a:ext cx="4737007" cy="1569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NL"/>
            </a:defPPr>
            <a:lvl1pPr marL="380990" indent="-380990" defTabSz="1219170">
              <a:buFont typeface="Arial" panose="020B0604020202020204" pitchFamily="34" charset="0"/>
              <a:buChar char="•"/>
              <a:defRPr sz="1400">
                <a:solidFill>
                  <a:srgbClr val="57585A"/>
                </a:solidFill>
                <a:latin typeface="Century Gothic" charset="0"/>
              </a:defRPr>
            </a:lvl1pPr>
          </a:lstStyle>
          <a:p>
            <a:r>
              <a:rPr lang="en-US" sz="1600" dirty="0" err="1"/>
              <a:t>Samenwerking</a:t>
            </a:r>
            <a:r>
              <a:rPr lang="en-US" sz="1600" dirty="0"/>
              <a:t> RES Rotterdam Den Haag</a:t>
            </a:r>
          </a:p>
          <a:p>
            <a:r>
              <a:rPr lang="en-US" sz="1600" dirty="0"/>
              <a:t>Platform </a:t>
            </a:r>
            <a:r>
              <a:rPr lang="en-US" sz="1600" dirty="0" err="1"/>
              <a:t>publiek</a:t>
            </a:r>
            <a:r>
              <a:rPr lang="en-US" sz="1600" dirty="0"/>
              <a:t> private </a:t>
            </a:r>
            <a:r>
              <a:rPr lang="en-US" sz="1600" dirty="0" err="1"/>
              <a:t>samenwerking</a:t>
            </a:r>
            <a:endParaRPr lang="en-US" sz="1600" dirty="0"/>
          </a:p>
          <a:p>
            <a:r>
              <a:rPr lang="en-US" sz="1600" dirty="0"/>
              <a:t>Aardwarmte, </a:t>
            </a:r>
            <a:r>
              <a:rPr lang="en-US" sz="1600" dirty="0" err="1"/>
              <a:t>opslag</a:t>
            </a:r>
            <a:r>
              <a:rPr lang="en-US" sz="1600" dirty="0"/>
              <a:t> en </a:t>
            </a:r>
            <a:r>
              <a:rPr lang="nl-NL" sz="1600" dirty="0"/>
              <a:t>collectieve duurzame warmtevoorziening</a:t>
            </a:r>
            <a:endParaRPr lang="en-US" sz="1600" dirty="0"/>
          </a:p>
          <a:p>
            <a:r>
              <a:rPr lang="en-US" sz="1600" dirty="0" err="1"/>
              <a:t>Warmtetransitie</a:t>
            </a:r>
            <a:endParaRPr lang="en-US" sz="1600" dirty="0"/>
          </a:p>
          <a:p>
            <a:endParaRPr lang="en-NL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3CEE0F-BD8B-490E-A7B9-282342D11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2" y="2505785"/>
            <a:ext cx="1133327" cy="414761"/>
          </a:xfrm>
          <a:prstGeom prst="rect">
            <a:avLst/>
          </a:prstGeom>
        </p:spPr>
      </p:pic>
      <p:pic>
        <p:nvPicPr>
          <p:cNvPr id="21" name="Picture 2" descr="Image result for logo EBN">
            <a:extLst>
              <a:ext uri="{FF2B5EF4-FFF2-40B4-BE49-F238E27FC236}">
                <a16:creationId xmlns:a16="http://schemas.microsoft.com/office/drawing/2014/main" id="{C5C620FB-09FF-4959-9A5C-F5F591CD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27" y="2973819"/>
            <a:ext cx="454809" cy="4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logo EBN">
            <a:extLst>
              <a:ext uri="{FF2B5EF4-FFF2-40B4-BE49-F238E27FC236}">
                <a16:creationId xmlns:a16="http://schemas.microsoft.com/office/drawing/2014/main" id="{8DEE577A-3B6D-4B34-BEAA-153CB20A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2" y="4869475"/>
            <a:ext cx="454809" cy="4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F8780F-E006-400E-8CB5-FC433F5B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900" y="4758655"/>
            <a:ext cx="1133327" cy="414761"/>
          </a:xfrm>
          <a:prstGeom prst="rect">
            <a:avLst/>
          </a:prstGeom>
        </p:spPr>
      </p:pic>
      <p:pic>
        <p:nvPicPr>
          <p:cNvPr id="28" name="Picture 2" descr="Image result for logo EBN">
            <a:extLst>
              <a:ext uri="{FF2B5EF4-FFF2-40B4-BE49-F238E27FC236}">
                <a16:creationId xmlns:a16="http://schemas.microsoft.com/office/drawing/2014/main" id="{015769DB-C8A6-46B4-B6E5-6239841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35" y="5226689"/>
            <a:ext cx="454809" cy="4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5AEA83-3059-4E63-9C63-7A574119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18" y="2520312"/>
            <a:ext cx="1133327" cy="414761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C25E9BE-4250-4968-94DC-42F1DF66DB04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nl-NL" sz="1867" dirty="0">
                <a:solidFill>
                  <a:srgbClr val="0070C0"/>
                </a:solidFill>
                <a:latin typeface="Century Gothic" charset="0"/>
              </a:rPr>
              <a:t>Samenwerking richt zich op ruimte ontwikkeling collectieve warmtesystemen</a:t>
            </a:r>
          </a:p>
          <a:p>
            <a:pPr lvl="1" indent="0">
              <a:buFont typeface="Wingdings" charset="2"/>
              <a:buNone/>
            </a:pPr>
            <a:endParaRPr lang="nl-NL" sz="1867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16</a:t>
            </a:fld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5ABB4E6E-C604-4DDD-9EE6-7F97A3A1820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3759"/>
          <a:stretch/>
        </p:blipFill>
        <p:spPr bwMode="auto">
          <a:xfrm>
            <a:off x="6065717" y="3069341"/>
            <a:ext cx="4636271" cy="3347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B291ED-180F-4A45-B263-2C81E0A9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8" y="2922592"/>
            <a:ext cx="2927808" cy="5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9A49B1-713E-42E5-94E8-10853C1493F3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nl-NL" sz="1867" dirty="0">
                <a:solidFill>
                  <a:srgbClr val="0070C0"/>
                </a:solidFill>
              </a:rPr>
              <a:t>RES regio Rotterdam Den Haag grootste warmteregio van Nederland</a:t>
            </a:r>
            <a:endParaRPr lang="nl-NL" sz="1867" dirty="0">
              <a:solidFill>
                <a:srgbClr val="0070C0"/>
              </a:solidFill>
              <a:latin typeface="Century Gothic" charset="0"/>
            </a:endParaRPr>
          </a:p>
          <a:p>
            <a:pPr lvl="1" indent="0">
              <a:buFont typeface="Wingdings" charset="2"/>
              <a:buNone/>
            </a:pPr>
            <a:endParaRPr lang="nl-NL" sz="1867" dirty="0">
              <a:solidFill>
                <a:srgbClr val="0070C0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A8CC9B70-A0A6-4B9E-9D3D-3DC6AE1E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 sz="2670" b="1" dirty="0" err="1">
                <a:solidFill>
                  <a:schemeClr val="tx2"/>
                </a:solidFill>
                <a:latin typeface="Century Gothic" charset="0"/>
              </a:rPr>
              <a:t>Samenwerking</a:t>
            </a:r>
            <a:r>
              <a:rPr lang="en-US" sz="2670" b="1" dirty="0">
                <a:solidFill>
                  <a:schemeClr val="tx2"/>
                </a:solidFill>
                <a:latin typeface="Century Gothic" charset="0"/>
              </a:rPr>
              <a:t> RES </a:t>
            </a:r>
            <a:r>
              <a:rPr lang="en-US" sz="2670" b="1" dirty="0" err="1">
                <a:solidFill>
                  <a:schemeClr val="tx2"/>
                </a:solidFill>
                <a:latin typeface="Century Gothic" charset="0"/>
              </a:rPr>
              <a:t>regio</a:t>
            </a:r>
            <a:r>
              <a:rPr lang="en-US" sz="2670" b="1" dirty="0">
                <a:solidFill>
                  <a:schemeClr val="tx2"/>
                </a:solidFill>
                <a:latin typeface="Century Gothic" charset="0"/>
              </a:rPr>
              <a:t> Rotterdam Den Haag en Invest-NL &amp; EBN</a:t>
            </a:r>
            <a:endParaRPr lang="nl-NL" sz="2670" b="1" dirty="0">
              <a:solidFill>
                <a:schemeClr val="tx2"/>
              </a:solidFill>
              <a:latin typeface="Century Gothic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FF4E94-C4DF-4E5F-A860-71734E23CFEE}"/>
              </a:ext>
            </a:extLst>
          </p:cNvPr>
          <p:cNvGraphicFramePr>
            <a:graphicFrameLocks noGrp="1"/>
          </p:cNvGraphicFramePr>
          <p:nvPr/>
        </p:nvGraphicFramePr>
        <p:xfrm>
          <a:off x="649704" y="3717758"/>
          <a:ext cx="4993105" cy="269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434">
                  <a:extLst>
                    <a:ext uri="{9D8B030D-6E8A-4147-A177-3AD203B41FA5}">
                      <a16:colId xmlns:a16="http://schemas.microsoft.com/office/drawing/2014/main" val="1273920816"/>
                    </a:ext>
                  </a:extLst>
                </a:gridCol>
                <a:gridCol w="676851">
                  <a:extLst>
                    <a:ext uri="{9D8B030D-6E8A-4147-A177-3AD203B41FA5}">
                      <a16:colId xmlns:a16="http://schemas.microsoft.com/office/drawing/2014/main" val="3711457502"/>
                    </a:ext>
                  </a:extLst>
                </a:gridCol>
                <a:gridCol w="716227">
                  <a:extLst>
                    <a:ext uri="{9D8B030D-6E8A-4147-A177-3AD203B41FA5}">
                      <a16:colId xmlns:a16="http://schemas.microsoft.com/office/drawing/2014/main" val="3133628861"/>
                    </a:ext>
                  </a:extLst>
                </a:gridCol>
                <a:gridCol w="1118593">
                  <a:extLst>
                    <a:ext uri="{9D8B030D-6E8A-4147-A177-3AD203B41FA5}">
                      <a16:colId xmlns:a16="http://schemas.microsoft.com/office/drawing/2014/main" val="2713436656"/>
                    </a:ext>
                  </a:extLst>
                </a:gridCol>
              </a:tblGrid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 dirty="0">
                          <a:effectLst/>
                        </a:rPr>
                        <a:t>Omschrijving</a:t>
                      </a:r>
                      <a:endParaRPr lang="en-NL" sz="10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Regio RDH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Nederland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Opmerking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082566541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Aantal inwoners 2019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2.365.791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17.282.163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13,7%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257895006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Inwonersdichtheid in aantal per km</a:t>
                      </a:r>
                      <a:r>
                        <a:rPr lang="nl-NL" sz="800" baseline="30000">
                          <a:effectLst/>
                        </a:rPr>
                        <a:t>2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2.250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420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030050491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Aantal woningen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1.103.628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7.814.912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14,1%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104231987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Gemiddeld aardgasverbruik per woning in m</a:t>
                      </a:r>
                      <a:r>
                        <a:rPr lang="nl-NL" sz="800" baseline="30000">
                          <a:effectLst/>
                        </a:rPr>
                        <a:t>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1.080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1.310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 dirty="0">
                          <a:effectLst/>
                        </a:rPr>
                        <a:t>Verschil 230 m</a:t>
                      </a:r>
                      <a:r>
                        <a:rPr lang="nl-NL" sz="800" baseline="30000" dirty="0">
                          <a:effectLst/>
                        </a:rPr>
                        <a:t>3</a:t>
                      </a:r>
                      <a:r>
                        <a:rPr lang="nl-NL" sz="800" dirty="0">
                          <a:effectLst/>
                        </a:rPr>
                        <a:t>/jaar</a:t>
                      </a:r>
                      <a:endParaRPr lang="en-NL" sz="10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111827464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Omvang stadsverwarming in TJ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3.453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17.256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20,0%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08534427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Gasverbruik woningen in miljoen m</a:t>
                      </a:r>
                      <a:r>
                        <a:rPr lang="nl-NL" sz="800" baseline="30000">
                          <a:effectLst/>
                        </a:rPr>
                        <a:t>3</a:t>
                      </a:r>
                      <a:r>
                        <a:rPr lang="nl-NL" sz="800">
                          <a:effectLst/>
                        </a:rPr>
                        <a:t> 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1.116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9.598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11,6%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719439701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Gasverbruik publieke dienstverlening in miljoen m</a:t>
                      </a:r>
                      <a:r>
                        <a:rPr lang="nl-NL" sz="800" baseline="30000">
                          <a:effectLst/>
                        </a:rPr>
                        <a:t>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188,6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1.612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11,7%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110707175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Gasverbruik commerciële dienstverlening in miljoen m</a:t>
                      </a:r>
                      <a:r>
                        <a:rPr lang="nl-NL" sz="800" baseline="30000">
                          <a:effectLst/>
                        </a:rPr>
                        <a:t>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336,6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2.208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Aandeel 15,2%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955944306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Gasverbruik glastuinbouw miljoen m</a:t>
                      </a:r>
                      <a:r>
                        <a:rPr lang="nl-NL" sz="800" baseline="30000">
                          <a:effectLst/>
                        </a:rPr>
                        <a:t>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1.378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3.213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Ook voor elektriciteit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337691785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Gasverbruik in GJ per ha, oppervlak regio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756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127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 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767327573"/>
                  </a:ext>
                </a:extLst>
              </a:tr>
              <a:tr h="224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Oppervlakte glastuinbouw in ha (2017)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3.895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800">
                          <a:effectLst/>
                        </a:rPr>
                        <a:t>9.080</a:t>
                      </a:r>
                      <a:endParaRPr lang="en-NL" sz="10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800" dirty="0">
                          <a:effectLst/>
                        </a:rPr>
                        <a:t>Aandeel 42,9%</a:t>
                      </a:r>
                      <a:endParaRPr lang="en-NL" sz="10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798049529"/>
                  </a:ext>
                </a:extLst>
              </a:tr>
            </a:tbl>
          </a:graphicData>
        </a:graphic>
      </p:graphicFrame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40D15738-3093-41D0-96E2-D0E7DED7E238}"/>
              </a:ext>
            </a:extLst>
          </p:cNvPr>
          <p:cNvSpPr txBox="1">
            <a:spLocks/>
          </p:cNvSpPr>
          <p:nvPr/>
        </p:nvSpPr>
        <p:spPr>
          <a:xfrm>
            <a:off x="503805" y="1879577"/>
            <a:ext cx="10168211" cy="4224471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NL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RES heeft als doel ‘naar een betaalbare, betrouwbare, schone en veilige energievoorziening voor iedereen in de regio Rotterdam Den Haag in 2050’</a:t>
            </a:r>
            <a:endParaRPr lang="en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80990" indent="-380990" algn="just">
              <a:buFontTx/>
              <a:buChar char="-"/>
            </a:pPr>
            <a:endParaRPr lang="nl-NL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17</a:t>
            </a:fld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5C7AB-5FCD-4777-AE3E-73B3593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Doel en uitgangspunten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591" y="1892829"/>
            <a:ext cx="11347672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Analyse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Regionale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Warmte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Structuur</a:t>
            </a:r>
            <a:r>
              <a:rPr lang="en-US" sz="1600" dirty="0">
                <a:latin typeface="Century Gothic" panose="020B0502020202020204" pitchFamily="34" charset="0"/>
              </a:rPr>
              <a:t> (RWS) RES 1.0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Century Gothic" panose="020B0502020202020204" pitchFamily="34" charset="0"/>
              </a:rPr>
              <a:t>Randvoorwaarden Concept RES</a:t>
            </a:r>
          </a:p>
          <a:p>
            <a:pPr marL="514350" lvl="3" indent="-285750"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Besparen energie waar mogelijk</a:t>
            </a:r>
            <a:endParaRPr lang="en-NL" sz="1600" dirty="0">
              <a:latin typeface="Century Gothic" panose="020B0502020202020204" pitchFamily="34" charset="0"/>
            </a:endParaRPr>
          </a:p>
          <a:p>
            <a:pPr marL="514350" lvl="3" indent="-285750"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Optimaal gebruik maken van warmte in regio om elektrificatie van warmtevraag te voorkomen</a:t>
            </a:r>
            <a:endParaRPr lang="en-NL" sz="1600" dirty="0">
              <a:latin typeface="Century Gothic" panose="020B0502020202020204" pitchFamily="34" charset="0"/>
            </a:endParaRPr>
          </a:p>
          <a:p>
            <a:pPr marL="514350" lvl="3" indent="-285750"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Gebruik maken van wat er in de regio al gebeurt, zoals het verder ontwikkelen van warmtenetten</a:t>
            </a:r>
          </a:p>
          <a:p>
            <a:pPr marL="514350" lvl="3" indent="-285750"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Warmtenetten in 2050 zijn CO2-vrij en dragen bij aan de klimaatdoelen</a:t>
            </a:r>
          </a:p>
          <a:p>
            <a:pPr marL="514350" lvl="3" indent="-285750"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Randvoorwaarden publieke waarden betaalbaarheid, duurzaamheid, betrouwbaarheid en rechtvaardigheid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Aft>
                <a:spcPts val="0"/>
              </a:spcAft>
            </a:pPr>
            <a:endParaRPr lang="en-NL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52353-0E57-40D6-8F40-714D4AFA9F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38" y="4085824"/>
            <a:ext cx="6103667" cy="25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18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Aanpak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339" y="1892829"/>
            <a:ext cx="11360924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Verdieping en </a:t>
            </a:r>
            <a:r>
              <a:rPr lang="en-US" sz="1600" dirty="0" err="1">
                <a:latin typeface="Century Gothic" panose="020B0502020202020204" pitchFamily="34" charset="0"/>
              </a:rPr>
              <a:t>verkenning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bovengemeentelijke</a:t>
            </a:r>
            <a:r>
              <a:rPr lang="en-US" sz="1600" dirty="0">
                <a:latin typeface="Century Gothic" panose="020B0502020202020204" pitchFamily="34" charset="0"/>
              </a:rPr>
              <a:t> CWS 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Warmtevraag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gebouwde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omgeving</a:t>
            </a:r>
            <a:r>
              <a:rPr lang="en-US" sz="1600" dirty="0">
                <a:latin typeface="Century Gothic" panose="020B0502020202020204" pitchFamily="34" charset="0"/>
              </a:rPr>
              <a:t> en </a:t>
            </a:r>
            <a:r>
              <a:rPr lang="en-US" sz="1600" dirty="0" err="1">
                <a:latin typeface="Century Gothic" panose="020B0502020202020204" pitchFamily="34" charset="0"/>
              </a:rPr>
              <a:t>glastuinbouw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Warmtebronnen</a:t>
            </a:r>
            <a:r>
              <a:rPr lang="en-US" sz="1600" dirty="0">
                <a:latin typeface="Century Gothic" panose="020B0502020202020204" pitchFamily="34" charset="0"/>
              </a:rPr>
              <a:t> met name </a:t>
            </a:r>
            <a:r>
              <a:rPr lang="en-US" sz="1600" dirty="0" err="1">
                <a:latin typeface="Century Gothic" panose="020B0502020202020204" pitchFamily="34" charset="0"/>
              </a:rPr>
              <a:t>basislast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Verbinden</a:t>
            </a:r>
            <a:r>
              <a:rPr lang="en-US" sz="1600" dirty="0">
                <a:latin typeface="Century Gothic" panose="020B0502020202020204" pitchFamily="34" charset="0"/>
              </a:rPr>
              <a:t> met transport- en </a:t>
            </a:r>
            <a:r>
              <a:rPr lang="en-US" sz="1600" dirty="0" err="1">
                <a:latin typeface="Century Gothic" panose="020B0502020202020204" pitchFamily="34" charset="0"/>
              </a:rPr>
              <a:t>distributienetten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Verkenning</a:t>
            </a:r>
            <a:r>
              <a:rPr lang="en-US" sz="1600" dirty="0">
                <a:latin typeface="Century Gothic" panose="020B0502020202020204" pitchFamily="34" charset="0"/>
              </a:rPr>
              <a:t> scenario’s Eiland, </a:t>
            </a:r>
            <a:r>
              <a:rPr lang="en-US" sz="1600" dirty="0" err="1">
                <a:latin typeface="Century Gothic" panose="020B0502020202020204" pitchFamily="34" charset="0"/>
              </a:rPr>
              <a:t>Samenland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Kralenland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Technisch</a:t>
            </a:r>
            <a:r>
              <a:rPr lang="en-US" sz="1600" dirty="0">
                <a:latin typeface="Century Gothic" panose="020B0502020202020204" pitchFamily="34" charset="0"/>
              </a:rPr>
              <a:t> – </a:t>
            </a:r>
            <a:r>
              <a:rPr lang="en-US" sz="1600" dirty="0" err="1">
                <a:latin typeface="Century Gothic" panose="020B0502020202020204" pitchFamily="34" charset="0"/>
              </a:rPr>
              <a:t>economische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analyse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2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Century Gothic" panose="020B0502020202020204" pitchFamily="34" charset="0"/>
              </a:rPr>
              <a:t>Vergelijking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gasreferentie</a:t>
            </a:r>
            <a:r>
              <a:rPr lang="en-US" sz="1600" dirty="0">
                <a:latin typeface="Century Gothic" panose="020B0502020202020204" pitchFamily="34" charset="0"/>
              </a:rPr>
              <a:t> (</a:t>
            </a:r>
            <a:r>
              <a:rPr lang="nl-NL" sz="1600" dirty="0">
                <a:latin typeface="Century Gothic" panose="020B0502020202020204" pitchFamily="34" charset="0"/>
              </a:rPr>
              <a:t>21,54 €/GJ)</a:t>
            </a:r>
          </a:p>
          <a:p>
            <a:pPr lvl="2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nl-NL" sz="1600" dirty="0">
                <a:latin typeface="Century Gothic" panose="020B0502020202020204" pitchFamily="34" charset="0"/>
              </a:rPr>
              <a:t>Vergelijking d</a:t>
            </a:r>
            <a:r>
              <a:rPr lang="en-US" sz="1600" dirty="0" err="1">
                <a:latin typeface="Century Gothic" panose="020B0502020202020204" pitchFamily="34" charset="0"/>
              </a:rPr>
              <a:t>uurzame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alternatief</a:t>
            </a:r>
            <a:r>
              <a:rPr lang="en-US" sz="1600" dirty="0">
                <a:latin typeface="Century Gothic" panose="020B0502020202020204" pitchFamily="34" charset="0"/>
              </a:rPr>
              <a:t> WP (91,36</a:t>
            </a:r>
            <a:r>
              <a:rPr lang="nl-NL" sz="1600" dirty="0">
                <a:latin typeface="Century Gothic" panose="020B0502020202020204" pitchFamily="34" charset="0"/>
              </a:rPr>
              <a:t>, €/GJ)</a:t>
            </a:r>
            <a:r>
              <a:rPr lang="en-US" sz="1600" dirty="0">
                <a:latin typeface="Century Gothic" panose="020B0502020202020204" pitchFamily="34" charset="0"/>
              </a:rPr>
              <a:t>         </a:t>
            </a:r>
          </a:p>
          <a:p>
            <a:pPr lvl="2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Century Gothic" panose="020B0502020202020204" pitchFamily="34" charset="0"/>
              </a:rPr>
              <a:t>Gevoeligheidsanalyse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2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Century Gothic" panose="020B0502020202020204" pitchFamily="34" charset="0"/>
              </a:rPr>
              <a:t>Analyse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publieke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waarden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lvl="1" indent="-28575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</a:rPr>
              <a:t>Nauw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betrekken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gemeenten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provincie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marktpartijen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lvl="2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endParaRPr lang="en-NL" sz="16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C723A6E-2F54-4796-8BAB-CBE31DB4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315148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19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Warmtevraag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339" y="1892829"/>
            <a:ext cx="11360924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Relevante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warmtevraag</a:t>
            </a:r>
            <a:r>
              <a:rPr lang="en-US" sz="1600" dirty="0">
                <a:latin typeface="Century Gothic" panose="020B0502020202020204" pitchFamily="34" charset="0"/>
              </a:rPr>
              <a:t>: </a:t>
            </a:r>
            <a:r>
              <a:rPr lang="en-US" sz="1600" dirty="0" err="1">
                <a:latin typeface="Century Gothic" panose="020B0502020202020204" pitchFamily="34" charset="0"/>
              </a:rPr>
              <a:t>warmtedichtheid</a:t>
            </a:r>
            <a:r>
              <a:rPr lang="en-US" sz="1600" dirty="0">
                <a:latin typeface="Century Gothic" panose="020B0502020202020204" pitchFamily="34" charset="0"/>
              </a:rPr>
              <a:t> 200 TJ en 1 TJ per hectare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Warmtevraag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bestaande</a:t>
            </a:r>
            <a:r>
              <a:rPr lang="en-US" sz="1600" dirty="0">
                <a:latin typeface="Century Gothic" panose="020B0502020202020204" pitchFamily="34" charset="0"/>
              </a:rPr>
              <a:t> bouw label B/C, </a:t>
            </a:r>
            <a:r>
              <a:rPr lang="en-US" sz="1600" dirty="0" err="1">
                <a:latin typeface="Century Gothic" panose="020B0502020202020204" pitchFamily="34" charset="0"/>
              </a:rPr>
              <a:t>vanaf</a:t>
            </a:r>
            <a:r>
              <a:rPr lang="en-US" sz="1600" dirty="0">
                <a:latin typeface="Century Gothic" panose="020B0502020202020204" pitchFamily="34" charset="0"/>
              </a:rPr>
              <a:t> 60</a:t>
            </a:r>
            <a:r>
              <a:rPr lang="nl-NL" sz="1600" dirty="0">
                <a:latin typeface="Century Gothic" panose="020B0502020202020204" pitchFamily="34" charset="0"/>
              </a:rPr>
              <a:t>°C</a:t>
            </a:r>
            <a:r>
              <a:rPr lang="en-US" sz="1600" dirty="0">
                <a:latin typeface="Century Gothic" panose="020B0502020202020204" pitchFamily="34" charset="0"/>
              </a:rPr>
              <a:t> en </a:t>
            </a:r>
            <a:r>
              <a:rPr lang="en-US" sz="1600" dirty="0" err="1">
                <a:latin typeface="Century Gothic" panose="020B0502020202020204" pitchFamily="34" charset="0"/>
              </a:rPr>
              <a:t>glastuinbouw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Energiesparing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gebouwde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omgeving</a:t>
            </a:r>
            <a:r>
              <a:rPr lang="en-US" sz="1600" dirty="0">
                <a:latin typeface="Century Gothic" panose="020B0502020202020204" pitchFamily="34" charset="0"/>
              </a:rPr>
              <a:t> 27% en </a:t>
            </a:r>
            <a:r>
              <a:rPr lang="en-US" sz="1600" dirty="0" err="1">
                <a:latin typeface="Century Gothic" panose="020B0502020202020204" pitchFamily="34" charset="0"/>
              </a:rPr>
              <a:t>glastuinbouw</a:t>
            </a:r>
            <a:r>
              <a:rPr lang="en-US" sz="1600" dirty="0">
                <a:latin typeface="Century Gothic" panose="020B0502020202020204" pitchFamily="34" charset="0"/>
              </a:rPr>
              <a:t> 40% in 2050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Meerwaarde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combineren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vraagprofielen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glastuinbouw</a:t>
            </a:r>
            <a:r>
              <a:rPr lang="en-US" sz="1600" dirty="0">
                <a:latin typeface="Century Gothic" panose="020B0502020202020204" pitchFamily="34" charset="0"/>
              </a:rPr>
              <a:t> en </a:t>
            </a:r>
            <a:r>
              <a:rPr lang="en-US" sz="1600" dirty="0" err="1">
                <a:latin typeface="Century Gothic" panose="020B0502020202020204" pitchFamily="34" charset="0"/>
              </a:rPr>
              <a:t>gebouwde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omgeving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Afgeleide</a:t>
            </a:r>
            <a:r>
              <a:rPr lang="en-US" sz="1600" dirty="0">
                <a:latin typeface="Century Gothic" panose="020B0502020202020204" pitchFamily="34" charset="0"/>
              </a:rPr>
              <a:t> data </a:t>
            </a:r>
            <a:r>
              <a:rPr lang="en-US" sz="1600" dirty="0" err="1">
                <a:latin typeface="Century Gothic" panose="020B0502020202020204" pitchFamily="34" charset="0"/>
              </a:rPr>
              <a:t>meerdere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dBases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rapporten</a:t>
            </a:r>
            <a:r>
              <a:rPr lang="en-US" sz="1600" dirty="0">
                <a:latin typeface="Century Gothic" panose="020B0502020202020204" pitchFamily="34" charset="0"/>
              </a:rPr>
              <a:t>: hard </a:t>
            </a:r>
            <a:r>
              <a:rPr lang="en-US" sz="1600" dirty="0" err="1">
                <a:latin typeface="Century Gothic" panose="020B0502020202020204" pitchFamily="34" charset="0"/>
              </a:rPr>
              <a:t>werken</a:t>
            </a:r>
            <a:r>
              <a:rPr lang="en-US" sz="1600" dirty="0">
                <a:latin typeface="Century Gothic" panose="020B0502020202020204" pitchFamily="34" charset="0"/>
              </a:rPr>
              <a:t> voor </a:t>
            </a:r>
            <a:r>
              <a:rPr lang="en-US" sz="1600" dirty="0" err="1">
                <a:latin typeface="Century Gothic" panose="020B0502020202020204" pitchFamily="34" charset="0"/>
              </a:rPr>
              <a:t>goede</a:t>
            </a:r>
            <a:r>
              <a:rPr lang="en-US" sz="1600" dirty="0">
                <a:latin typeface="Century Gothic" panose="020B0502020202020204" pitchFamily="34" charset="0"/>
              </a:rPr>
              <a:t> data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endParaRPr lang="en-NL" sz="16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D4B671C-EE11-4C64-A402-03B043C9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369010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55286-60A4-4C1F-9641-F0D6D9D4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solidFill>
                  <a:srgbClr val="0000A0"/>
                </a:solidFill>
                <a:latin typeface="Open Sans"/>
                <a:cs typeface="Times New Roman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774FA-0FF6-428E-94B8-0BA40E06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Welkom &amp; introductie</a:t>
            </a:r>
          </a:p>
          <a:p>
            <a:endParaRPr lang="nl-NL" sz="3200" dirty="0"/>
          </a:p>
          <a:p>
            <a:r>
              <a:rPr lang="nl-NL" sz="3200" dirty="0"/>
              <a:t>Presentaties &amp; discussie:</a:t>
            </a:r>
          </a:p>
          <a:p>
            <a:pPr lvl="1"/>
            <a:r>
              <a:rPr lang="nl-NL" sz="2800" dirty="0"/>
              <a:t>RES 1.0, uitvoeringslijn warmte – </a:t>
            </a:r>
            <a:r>
              <a:rPr lang="nl-NL" sz="2800" i="1" dirty="0"/>
              <a:t>aanpak en uitkomsten</a:t>
            </a:r>
          </a:p>
          <a:p>
            <a:pPr lvl="1"/>
            <a:r>
              <a:rPr lang="nl-NL" sz="2800" dirty="0"/>
              <a:t>Aanpak en toelichting samenwerking en onderzoek “Collectieve Warmtevoorziening”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66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20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Warmtevraag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358" y="1892829"/>
            <a:ext cx="11568905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69BB10-F285-4DEA-928C-4E0C851E01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77" y="2392018"/>
            <a:ext cx="6160348" cy="3662918"/>
          </a:xfrm>
          <a:prstGeom prst="rect">
            <a:avLst/>
          </a:prstGeom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F26E3BC-EC69-4AFB-832A-0E6D40E359E8}"/>
              </a:ext>
            </a:extLst>
          </p:cNvPr>
          <p:cNvGraphicFramePr>
            <a:graphicFrameLocks noGrp="1"/>
          </p:cNvGraphicFramePr>
          <p:nvPr/>
        </p:nvGraphicFramePr>
        <p:xfrm>
          <a:off x="501911" y="2460881"/>
          <a:ext cx="5555355" cy="12158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33859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2989069156"/>
                    </a:ext>
                  </a:extLst>
                </a:gridCol>
              </a:tblGrid>
              <a:tr h="324288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Sector in PJ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2020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2030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2050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Gebouwde omgeving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50,0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>
                          <a:effectLst/>
                        </a:rPr>
                        <a:t>46,1</a:t>
                      </a:r>
                      <a:endParaRPr lang="en-NL" sz="14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38,3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9464128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Glastuinbouw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30,5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20,6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>
                          <a:effectLst/>
                        </a:rPr>
                        <a:t>16,9</a:t>
                      </a:r>
                      <a:endParaRPr lang="en-NL" sz="14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 regio Rotterdam Den Haag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80,5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66,7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55,2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8E7CC05E-F37E-4F7A-9671-8FF42565974E}"/>
              </a:ext>
            </a:extLst>
          </p:cNvPr>
          <p:cNvGraphicFramePr>
            <a:graphicFrameLocks noGrp="1"/>
          </p:cNvGraphicFramePr>
          <p:nvPr/>
        </p:nvGraphicFramePr>
        <p:xfrm>
          <a:off x="501911" y="3905143"/>
          <a:ext cx="5594091" cy="18101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05115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978232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  <a:gridCol w="1234883">
                  <a:extLst>
                    <a:ext uri="{9D8B030D-6E8A-4147-A177-3AD203B41FA5}">
                      <a16:colId xmlns:a16="http://schemas.microsoft.com/office/drawing/2014/main" val="2989069156"/>
                    </a:ext>
                  </a:extLst>
                </a:gridCol>
              </a:tblGrid>
              <a:tr h="324288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Glastuinbouw in PJ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>
                          <a:effectLst/>
                        </a:rPr>
                        <a:t>2015</a:t>
                      </a:r>
                      <a:endParaRPr lang="en-NL" sz="14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>
                          <a:effectLst/>
                        </a:rPr>
                        <a:t>2030</a:t>
                      </a:r>
                      <a:endParaRPr lang="en-NL" sz="14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2050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Westland, 2.582 ha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20,2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14,6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12,1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9464128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Oostland, 988 ha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11,1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7,6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6,7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 Westland en Oostland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31,3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22,2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18,8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Overig, 325 ha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2,9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2,1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1,8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5502432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 regio Rotterdam Den Haag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34,2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24,3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20,6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91262365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E609086F-F026-4E4B-B046-CCFA4DE0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417476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21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Warmtevraag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03DE3-FF9E-4D16-8375-629097E38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7411" y="2451946"/>
            <a:ext cx="4817041" cy="3752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37DC6-B35C-4B91-AA44-9282F3EFF5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4" y="2404685"/>
            <a:ext cx="4817041" cy="388055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5B48355-8B75-4609-A401-549A241B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274573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22</a:t>
            </a:fld>
            <a:endParaRPr lang="nl-NL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09AF6E-3D11-4661-8BBB-78089BBD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FA605-979F-48DD-93B6-5FD159152A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591" y="1892829"/>
            <a:ext cx="10747514" cy="4224471"/>
          </a:xfrm>
        </p:spPr>
        <p:txBody>
          <a:bodyPr/>
          <a:lstStyle/>
          <a:p>
            <a:pPr marL="711194" lvl="1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Relevante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warmtebronnen</a:t>
            </a:r>
            <a:r>
              <a:rPr lang="en-US" sz="1600" dirty="0">
                <a:latin typeface="Century Gothic" panose="020B0502020202020204" pitchFamily="34" charset="0"/>
              </a:rPr>
              <a:t>: </a:t>
            </a:r>
            <a:r>
              <a:rPr lang="en-US" sz="1600" dirty="0" err="1">
                <a:latin typeface="Century Gothic" panose="020B0502020202020204" pitchFamily="34" charset="0"/>
              </a:rPr>
              <a:t>vermogen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vanaf</a:t>
            </a:r>
            <a:r>
              <a:rPr lang="en-US" sz="1600" dirty="0">
                <a:latin typeface="Century Gothic" panose="020B0502020202020204" pitchFamily="34" charset="0"/>
              </a:rPr>
              <a:t> 10 MW (5.000 WEQ)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Basislast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geothermie</a:t>
            </a:r>
            <a:r>
              <a:rPr lang="en-US" sz="1600" dirty="0">
                <a:latin typeface="Century Gothic" panose="020B0502020202020204" pitchFamily="34" charset="0"/>
              </a:rPr>
              <a:t> 32 PJ (110 </a:t>
            </a:r>
            <a:r>
              <a:rPr lang="en-US" sz="1600" dirty="0" err="1">
                <a:latin typeface="Century Gothic" panose="020B0502020202020204" pitchFamily="34" charset="0"/>
              </a:rPr>
              <a:t>doubletten</a:t>
            </a:r>
            <a:r>
              <a:rPr lang="en-US" sz="1600" dirty="0">
                <a:latin typeface="Century Gothic" panose="020B0502020202020204" pitchFamily="34" charset="0"/>
              </a:rPr>
              <a:t>), </a:t>
            </a:r>
            <a:r>
              <a:rPr lang="nl-NL" sz="1600" dirty="0">
                <a:latin typeface="Century Gothic" panose="020B0502020202020204" pitchFamily="34" charset="0"/>
              </a:rPr>
              <a:t>kosten 12,22 €/GJ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Basislast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restwarmte</a:t>
            </a:r>
            <a:r>
              <a:rPr lang="en-US" sz="1600" dirty="0">
                <a:latin typeface="Century Gothic" panose="020B0502020202020204" pitchFamily="34" charset="0"/>
              </a:rPr>
              <a:t> 45 PJ, </a:t>
            </a:r>
            <a:r>
              <a:rPr lang="nl-NL" sz="1600" dirty="0">
                <a:latin typeface="Century Gothic" panose="020B0502020202020204" pitchFamily="34" charset="0"/>
              </a:rPr>
              <a:t>kosten 9,17 €/GJ 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Basislast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aftapwarmte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beschikbaar </a:t>
            </a:r>
            <a:r>
              <a:rPr lang="en-US" sz="1600" dirty="0">
                <a:latin typeface="Century Gothic" panose="020B0502020202020204" pitchFamily="34" charset="0"/>
              </a:rPr>
              <a:t>9 PJ, </a:t>
            </a:r>
            <a:r>
              <a:rPr lang="en-US" sz="1600" dirty="0" err="1">
                <a:latin typeface="Century Gothic" panose="020B0502020202020204" pitchFamily="34" charset="0"/>
              </a:rPr>
              <a:t>kosten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3,94 €/GJ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Pieklast</a:t>
            </a:r>
            <a:r>
              <a:rPr lang="en-US" sz="1600" dirty="0">
                <a:latin typeface="Century Gothic" panose="020B0502020202020204" pitchFamily="34" charset="0"/>
              </a:rPr>
              <a:t> en back-up (N-1) met gas tot 2030, </a:t>
            </a:r>
            <a:r>
              <a:rPr lang="en-US" sz="1600" dirty="0" err="1">
                <a:latin typeface="Century Gothic" panose="020B0502020202020204" pitchFamily="34" charset="0"/>
              </a:rPr>
              <a:t>daarna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duurzame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piek</a:t>
            </a:r>
            <a:r>
              <a:rPr lang="en-US" sz="1600" dirty="0">
                <a:latin typeface="Century Gothic" panose="020B0502020202020204" pitchFamily="34" charset="0"/>
              </a:rPr>
              <a:t>, back up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Afgeleide</a:t>
            </a:r>
            <a:r>
              <a:rPr lang="en-US" sz="1600" dirty="0">
                <a:latin typeface="Century Gothic" panose="020B0502020202020204" pitchFamily="34" charset="0"/>
              </a:rPr>
              <a:t> data </a:t>
            </a:r>
            <a:r>
              <a:rPr lang="en-US" sz="1600" dirty="0" err="1">
                <a:latin typeface="Century Gothic" panose="020B0502020202020204" pitchFamily="34" charset="0"/>
              </a:rPr>
              <a:t>meerdere</a:t>
            </a:r>
            <a:r>
              <a:rPr lang="en-US" sz="1600" dirty="0">
                <a:latin typeface="Century Gothic" panose="020B0502020202020204" pitchFamily="34" charset="0"/>
              </a:rPr>
              <a:t> dbases, (</a:t>
            </a:r>
            <a:r>
              <a:rPr lang="en-US" sz="1600" dirty="0" err="1">
                <a:latin typeface="Century Gothic" panose="020B0502020202020204" pitchFamily="34" charset="0"/>
              </a:rPr>
              <a:t>confidentiele</a:t>
            </a:r>
            <a:r>
              <a:rPr lang="en-US" sz="1600" dirty="0">
                <a:latin typeface="Century Gothic" panose="020B0502020202020204" pitchFamily="34" charset="0"/>
              </a:rPr>
              <a:t>) </a:t>
            </a:r>
            <a:r>
              <a:rPr lang="en-US" sz="1600" dirty="0" err="1">
                <a:latin typeface="Century Gothic" panose="020B0502020202020204" pitchFamily="34" charset="0"/>
              </a:rPr>
              <a:t>rapporten</a:t>
            </a:r>
            <a:r>
              <a:rPr lang="en-US" sz="1600" dirty="0">
                <a:latin typeface="Century Gothic" panose="020B0502020202020204" pitchFamily="34" charset="0"/>
              </a:rPr>
              <a:t>: hard </a:t>
            </a:r>
            <a:r>
              <a:rPr lang="en-US" sz="1600" dirty="0" err="1">
                <a:latin typeface="Century Gothic" panose="020B0502020202020204" pitchFamily="34" charset="0"/>
              </a:rPr>
              <a:t>werken</a:t>
            </a:r>
            <a:r>
              <a:rPr lang="en-US" sz="1600" dirty="0">
                <a:latin typeface="Century Gothic" panose="020B0502020202020204" pitchFamily="34" charset="0"/>
              </a:rPr>
              <a:t> voor </a:t>
            </a:r>
            <a:r>
              <a:rPr lang="en-US" sz="1600" dirty="0" err="1">
                <a:latin typeface="Century Gothic" panose="020B0502020202020204" pitchFamily="34" charset="0"/>
              </a:rPr>
              <a:t>goede</a:t>
            </a:r>
            <a:r>
              <a:rPr lang="en-US" sz="1600" dirty="0">
                <a:latin typeface="Century Gothic" panose="020B0502020202020204" pitchFamily="34" charset="0"/>
              </a:rPr>
              <a:t> data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Kostendata</a:t>
            </a:r>
            <a:r>
              <a:rPr lang="en-US" sz="1600" dirty="0">
                <a:latin typeface="Century Gothic" panose="020B0502020202020204" pitchFamily="34" charset="0"/>
              </a:rPr>
              <a:t> op basis van SDE++ 2020, </a:t>
            </a:r>
            <a:r>
              <a:rPr lang="en-US" sz="1600" dirty="0" err="1">
                <a:latin typeface="Century Gothic" panose="020B0502020202020204" pitchFamily="34" charset="0"/>
              </a:rPr>
              <a:t>niet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verbijzonderd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naar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werkelijke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lokale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situatie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11194" lvl="1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11194" lvl="1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11194" lvl="1" indent="-457200">
              <a:buFont typeface="Arial" panose="020B0604020202020204" pitchFamily="34" charset="0"/>
              <a:buChar char="•"/>
            </a:pPr>
            <a:endParaRPr lang="en-NL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Warmtebronnen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BB3265-AA3D-4CB1-9E1D-7C3C439B85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7" y="3843132"/>
            <a:ext cx="5565913" cy="28982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0D791-AF4C-481D-8306-A5128EB00412}"/>
              </a:ext>
            </a:extLst>
          </p:cNvPr>
          <p:cNvGrpSpPr/>
          <p:nvPr/>
        </p:nvGrpSpPr>
        <p:grpSpPr>
          <a:xfrm>
            <a:off x="5037013" y="4802692"/>
            <a:ext cx="3238922" cy="1478739"/>
            <a:chOff x="6935644" y="3547123"/>
            <a:chExt cx="3314866" cy="1513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8E29B7-84C8-489B-AAEB-5E303203C316}"/>
                </a:ext>
              </a:extLst>
            </p:cNvPr>
            <p:cNvSpPr txBox="1"/>
            <p:nvPr/>
          </p:nvSpPr>
          <p:spPr>
            <a:xfrm>
              <a:off x="9539738" y="4784034"/>
              <a:ext cx="710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ca. 6500</a:t>
              </a:r>
              <a:endParaRPr lang="en-NL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44683D-43D4-4AE8-9B07-D2EEE78D1DEA}"/>
                </a:ext>
              </a:extLst>
            </p:cNvPr>
            <p:cNvSpPr txBox="1"/>
            <p:nvPr/>
          </p:nvSpPr>
          <p:spPr>
            <a:xfrm>
              <a:off x="7869923" y="4269198"/>
              <a:ext cx="710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ca. 2500</a:t>
              </a:r>
              <a:endParaRPr lang="en-NL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33668C-5C4B-45DE-9EC1-F04C07F6F8BC}"/>
                </a:ext>
              </a:extLst>
            </p:cNvPr>
            <p:cNvSpPr txBox="1"/>
            <p:nvPr/>
          </p:nvSpPr>
          <p:spPr>
            <a:xfrm>
              <a:off x="6935644" y="3547123"/>
              <a:ext cx="6322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ca. 500</a:t>
              </a:r>
              <a:endParaRPr lang="en-N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18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23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Warmtebronnen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5A9E66CD-1A56-47C7-BB30-8B283268C32D}"/>
              </a:ext>
            </a:extLst>
          </p:cNvPr>
          <p:cNvGraphicFramePr>
            <a:graphicFrameLocks noGrp="1"/>
          </p:cNvGraphicFramePr>
          <p:nvPr/>
        </p:nvGraphicFramePr>
        <p:xfrm>
          <a:off x="575512" y="2307877"/>
          <a:ext cx="10264766" cy="419427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57721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3268897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3338148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</a:tblGrid>
              <a:tr h="4016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  <a:latin typeface="Century Gothic" panose="020B0502020202020204" pitchFamily="34" charset="0"/>
                        </a:rPr>
                        <a:t>Warmtebron</a:t>
                      </a:r>
                      <a:endParaRPr lang="en-NL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  <a:latin typeface="Century Gothic" panose="020B0502020202020204" pitchFamily="34" charset="0"/>
                        </a:rPr>
                        <a:t>Kosteninschattingen in €/GJ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  <a:latin typeface="Century Gothic" panose="020B0502020202020204" pitchFamily="34" charset="0"/>
                        </a:rPr>
                        <a:t>Aantal vollasturen</a:t>
                      </a:r>
                      <a:endParaRPr lang="en-NL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Geothermie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23,05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3.500 vollasturen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946412880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Geothermie basislast</a:t>
                      </a: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12,22</a:t>
                      </a: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6.000 vollasturen</a:t>
                      </a: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580236587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Restwarmte direct MT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9,17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Restwarmte direct HT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12,22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998470995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Restwarmte met warmtepomp MT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12,22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Restwarmte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met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warmtepomp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HT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14,20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380850388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Restwarmte met aftapstoom MT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6,55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5502432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Restwarmte met aftapstoom HT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8,08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039545909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Aftapstoom 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3,94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Basis- of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middenlast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91262365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Biowarmte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midlast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16,67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2.000 vollasturen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953951425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Biowarmte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basislast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13,06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4.500 vollasturen</a:t>
                      </a: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223892299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Groen gas</a:t>
                      </a:r>
                      <a:endParaRPr lang="en-NL" sz="14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19,78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Pieklast of back up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731238609"/>
                  </a:ext>
                </a:extLst>
              </a:tr>
              <a:tr h="276255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Waterstof</a:t>
                      </a:r>
                      <a:endParaRPr lang="en-NL" sz="14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88,00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Pieklast of back up</a:t>
                      </a:r>
                      <a:endParaRPr lang="en-N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623081367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3C900BFF-A190-4CC2-8939-7E19BBED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31035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24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sz="1867" dirty="0" err="1">
                <a:solidFill>
                  <a:srgbClr val="0070C0"/>
                </a:solidFill>
              </a:rPr>
              <a:t>Verbinden</a:t>
            </a:r>
            <a:r>
              <a:rPr lang="en-US" sz="1867" dirty="0">
                <a:solidFill>
                  <a:srgbClr val="0070C0"/>
                </a:solidFill>
              </a:rPr>
              <a:t> met transport- en </a:t>
            </a:r>
            <a:r>
              <a:rPr lang="en-US" sz="1867" dirty="0" err="1">
                <a:solidFill>
                  <a:srgbClr val="0070C0"/>
                </a:solidFill>
              </a:rPr>
              <a:t>distributienetten</a:t>
            </a:r>
            <a:endParaRPr lang="en-US" sz="1867" dirty="0">
              <a:solidFill>
                <a:srgbClr val="0070C0"/>
              </a:solidFill>
            </a:endParaRPr>
          </a:p>
          <a:p>
            <a:pPr lvl="1" indent="0">
              <a:buFont typeface="Wingdings" charset="2"/>
              <a:buNone/>
            </a:pPr>
            <a:endParaRPr lang="nl-NL" sz="1867" dirty="0">
              <a:solidFill>
                <a:srgbClr val="0070C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591" y="1892829"/>
            <a:ext cx="11347672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Transportleiding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DN500 – DN1000, kosten 4.500 €/m, verliezen 2 % tot 4%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Primair distributienet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DN300, kosten 2.000 €/m, verliezen 10% tot 25%</a:t>
            </a: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Secundair distributienet na onderstation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DN125, kosten 650 €/m, verliezen 10% tot 25%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Economische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levensduur</a:t>
            </a:r>
            <a:r>
              <a:rPr lang="en-US" sz="1600" dirty="0">
                <a:latin typeface="Century Gothic" panose="020B0502020202020204" pitchFamily="34" charset="0"/>
              </a:rPr>
              <a:t> 30 </a:t>
            </a:r>
            <a:r>
              <a:rPr lang="en-US" sz="1600" dirty="0" err="1">
                <a:latin typeface="Century Gothic" panose="020B0502020202020204" pitchFamily="34" charset="0"/>
              </a:rPr>
              <a:t>jaar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technische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levensduur</a:t>
            </a:r>
            <a:r>
              <a:rPr lang="en-US" sz="1600" dirty="0">
                <a:latin typeface="Century Gothic" panose="020B0502020202020204" pitchFamily="34" charset="0"/>
              </a:rPr>
              <a:t> 50 </a:t>
            </a:r>
            <a:r>
              <a:rPr lang="en-US" sz="1600" dirty="0" err="1">
                <a:latin typeface="Century Gothic" panose="020B0502020202020204" pitchFamily="34" charset="0"/>
              </a:rPr>
              <a:t>jaar</a:t>
            </a:r>
            <a:endParaRPr lang="nl-NL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Exit warmteoverslagstation (WOS), bi-directioneel WOS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>
                <a:latin typeface="Century Gothic" panose="020B0502020202020204" pitchFamily="34" charset="0"/>
              </a:rPr>
              <a:t>Tot 2030 HT 70 – 90</a:t>
            </a:r>
            <a:r>
              <a:rPr lang="nl-NL" sz="1600" dirty="0">
                <a:latin typeface="Century Gothic" panose="020B0502020202020204" pitchFamily="34" charset="0"/>
              </a:rPr>
              <a:t>°C (</a:t>
            </a:r>
            <a:r>
              <a:rPr lang="el-GR" sz="1600" dirty="0">
                <a:latin typeface="Century Gothic" panose="020B0502020202020204" pitchFamily="34" charset="0"/>
              </a:rPr>
              <a:t>Δ</a:t>
            </a:r>
            <a:r>
              <a:rPr lang="en-US" sz="1600" dirty="0">
                <a:latin typeface="Century Gothic" panose="020B0502020202020204" pitchFamily="34" charset="0"/>
              </a:rPr>
              <a:t>T 50</a:t>
            </a:r>
            <a:r>
              <a:rPr lang="nl-NL" sz="1600" dirty="0">
                <a:latin typeface="Century Gothic" panose="020B0502020202020204" pitchFamily="34" charset="0"/>
              </a:rPr>
              <a:t>°C)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na</a:t>
            </a:r>
            <a:r>
              <a:rPr lang="en-US" sz="1600" dirty="0">
                <a:latin typeface="Century Gothic" panose="020B0502020202020204" pitchFamily="34" charset="0"/>
              </a:rPr>
              <a:t> 2030 MT 60 – 70</a:t>
            </a:r>
            <a:r>
              <a:rPr lang="nl-NL" sz="1600" dirty="0">
                <a:latin typeface="Century Gothic" panose="020B0502020202020204" pitchFamily="34" charset="0"/>
              </a:rPr>
              <a:t>°C (</a:t>
            </a:r>
            <a:r>
              <a:rPr lang="el-GR" sz="1600" dirty="0">
                <a:latin typeface="Century Gothic" panose="020B0502020202020204" pitchFamily="34" charset="0"/>
              </a:rPr>
              <a:t>Δ</a:t>
            </a:r>
            <a:r>
              <a:rPr lang="en-US" sz="1600" dirty="0">
                <a:latin typeface="Century Gothic" panose="020B0502020202020204" pitchFamily="34" charset="0"/>
              </a:rPr>
              <a:t>T 37</a:t>
            </a:r>
            <a:r>
              <a:rPr lang="nl-NL" sz="1600" dirty="0">
                <a:latin typeface="Century Gothic" panose="020B0502020202020204" pitchFamily="34" charset="0"/>
              </a:rPr>
              <a:t>°C)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Volloopgraad</a:t>
            </a:r>
            <a:r>
              <a:rPr lang="en-US" sz="1600" dirty="0">
                <a:latin typeface="Century Gothic" panose="020B0502020202020204" pitchFamily="34" charset="0"/>
              </a:rPr>
              <a:t> 80%, </a:t>
            </a:r>
            <a:r>
              <a:rPr lang="en-US" sz="1600" dirty="0" err="1">
                <a:latin typeface="Century Gothic" panose="020B0502020202020204" pitchFamily="34" charset="0"/>
              </a:rPr>
              <a:t>volloopsnelheid</a:t>
            </a:r>
            <a:r>
              <a:rPr lang="en-US" sz="1600" dirty="0">
                <a:latin typeface="Century Gothic" panose="020B0502020202020204" pitchFamily="34" charset="0"/>
              </a:rPr>
              <a:t> 4 </a:t>
            </a:r>
            <a:r>
              <a:rPr lang="en-US" sz="1600" dirty="0" err="1">
                <a:latin typeface="Century Gothic" panose="020B0502020202020204" pitchFamily="34" charset="0"/>
              </a:rPr>
              <a:t>jaar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Transportkosten</a:t>
            </a:r>
            <a:r>
              <a:rPr lang="en-US" sz="1600" dirty="0">
                <a:latin typeface="Century Gothic" panose="020B0502020202020204" pitchFamily="34" charset="0"/>
              </a:rPr>
              <a:t> 4,10 </a:t>
            </a:r>
            <a:r>
              <a:rPr lang="nl-NL" sz="1600" dirty="0">
                <a:latin typeface="Century Gothic" panose="020B0502020202020204" pitchFamily="34" charset="0"/>
              </a:rPr>
              <a:t>€/GJ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F9AA8-C9E6-499F-85BD-AC9D16D377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3" y="4614891"/>
            <a:ext cx="7625741" cy="176310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285694C-17C9-416A-81B2-3E1B1B62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279050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25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sz="1867" dirty="0" err="1">
                <a:solidFill>
                  <a:srgbClr val="0070C0"/>
                </a:solidFill>
              </a:rPr>
              <a:t>Verkennen</a:t>
            </a:r>
            <a:r>
              <a:rPr lang="en-US" sz="1867" dirty="0">
                <a:solidFill>
                  <a:srgbClr val="0070C0"/>
                </a:solidFill>
              </a:rPr>
              <a:t> met scenario’s</a:t>
            </a:r>
          </a:p>
          <a:p>
            <a:pPr lvl="1" indent="0">
              <a:buFont typeface="Wingdings" charset="2"/>
              <a:buNone/>
            </a:pPr>
            <a:endParaRPr lang="nl-NL" sz="1867" dirty="0">
              <a:solidFill>
                <a:srgbClr val="0070C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0440D99-7A18-4380-BC61-27A013593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591" y="1892829"/>
            <a:ext cx="11347672" cy="422447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sz="1600" dirty="0"/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Doel: inzicht via onderscheidende, uitvergrote invalshoeken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Vertikaal</a:t>
            </a:r>
            <a:r>
              <a:rPr lang="en-US" sz="1600" dirty="0">
                <a:latin typeface="Century Gothic" panose="020B0502020202020204" pitchFamily="34" charset="0"/>
              </a:rPr>
              <a:t> mate </a:t>
            </a:r>
            <a:r>
              <a:rPr lang="nl-NL" sz="1600" dirty="0">
                <a:latin typeface="Century Gothic" panose="020B0502020202020204" pitchFamily="34" charset="0"/>
              </a:rPr>
              <a:t>technische-economische </a:t>
            </a:r>
            <a:r>
              <a:rPr lang="en-US" sz="1600" dirty="0" err="1">
                <a:latin typeface="Century Gothic" panose="020B0502020202020204" pitchFamily="34" charset="0"/>
              </a:rPr>
              <a:t>samenhang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nl-NL" sz="1600" dirty="0">
                <a:latin typeface="Century Gothic" panose="020B0502020202020204" pitchFamily="34" charset="0"/>
              </a:rPr>
              <a:t>warmtesysteem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Horizontaal</a:t>
            </a:r>
            <a:r>
              <a:rPr lang="nl-NL" sz="1600" dirty="0">
                <a:latin typeface="Century Gothic" panose="020B0502020202020204" pitchFamily="34" charset="0"/>
              </a:rPr>
              <a:t> mate lokale of regionale samenwerking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-2857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Verkenning</a:t>
            </a:r>
            <a:r>
              <a:rPr lang="en-US" sz="1600" dirty="0">
                <a:latin typeface="Century Gothic" panose="020B0502020202020204" pitchFamily="34" charset="0"/>
              </a:rPr>
              <a:t> scenario’s Eiland, </a:t>
            </a:r>
            <a:r>
              <a:rPr lang="en-US" sz="1600" dirty="0" err="1">
                <a:latin typeface="Century Gothic" panose="020B0502020202020204" pitchFamily="34" charset="0"/>
              </a:rPr>
              <a:t>Samenland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Kralenland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lvl="2" indent="-285750">
              <a:spcBef>
                <a:spcPts val="0"/>
              </a:spcBef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Technisch</a:t>
            </a:r>
            <a:r>
              <a:rPr lang="en-US" sz="1600" dirty="0">
                <a:latin typeface="Century Gothic" panose="020B0502020202020204" pitchFamily="34" charset="0"/>
              </a:rPr>
              <a:t> – </a:t>
            </a:r>
            <a:r>
              <a:rPr lang="en-US" sz="1600" dirty="0" err="1">
                <a:latin typeface="Century Gothic" panose="020B0502020202020204" pitchFamily="34" charset="0"/>
              </a:rPr>
              <a:t>economische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analyse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lvl="2" indent="-285750">
              <a:spcBef>
                <a:spcPts val="0"/>
              </a:spcBef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Vergelijking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gasreferentie</a:t>
            </a:r>
            <a:r>
              <a:rPr lang="en-US" sz="1600" dirty="0">
                <a:latin typeface="Century Gothic" panose="020B0502020202020204" pitchFamily="34" charset="0"/>
              </a:rPr>
              <a:t> (</a:t>
            </a:r>
            <a:r>
              <a:rPr lang="nl-NL" sz="1600" dirty="0">
                <a:latin typeface="Century Gothic" panose="020B0502020202020204" pitchFamily="34" charset="0"/>
              </a:rPr>
              <a:t>21,54 €/GJ)</a:t>
            </a:r>
          </a:p>
          <a:p>
            <a:pPr marL="0" lvl="2" indent="-285750">
              <a:spcBef>
                <a:spcPts val="0"/>
              </a:spcBef>
              <a:buClr>
                <a:schemeClr val="accent5"/>
              </a:buClr>
            </a:pPr>
            <a:r>
              <a:rPr lang="nl-NL" sz="1600" dirty="0">
                <a:latin typeface="Century Gothic" panose="020B0502020202020204" pitchFamily="34" charset="0"/>
              </a:rPr>
              <a:t>Vergelijking d</a:t>
            </a:r>
            <a:r>
              <a:rPr lang="en-US" sz="1600" dirty="0" err="1">
                <a:latin typeface="Century Gothic" panose="020B0502020202020204" pitchFamily="34" charset="0"/>
              </a:rPr>
              <a:t>uurzame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alternatief</a:t>
            </a:r>
            <a:r>
              <a:rPr lang="en-US" sz="1600" dirty="0">
                <a:latin typeface="Century Gothic" panose="020B0502020202020204" pitchFamily="34" charset="0"/>
              </a:rPr>
              <a:t> WP (91,36</a:t>
            </a:r>
            <a:r>
              <a:rPr lang="nl-NL" sz="1600" dirty="0">
                <a:latin typeface="Century Gothic" panose="020B0502020202020204" pitchFamily="34" charset="0"/>
              </a:rPr>
              <a:t>, €/GJ)</a:t>
            </a:r>
            <a:r>
              <a:rPr lang="en-US" sz="1600" dirty="0">
                <a:latin typeface="Century Gothic" panose="020B0502020202020204" pitchFamily="34" charset="0"/>
              </a:rPr>
              <a:t>         </a:t>
            </a:r>
          </a:p>
          <a:p>
            <a:pPr marL="0" lvl="2" indent="-285750">
              <a:spcBef>
                <a:spcPts val="0"/>
              </a:spcBef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Gevoeligheidsanalyse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lvl="2" indent="-285750">
              <a:spcBef>
                <a:spcPts val="0"/>
              </a:spcBef>
              <a:buClr>
                <a:schemeClr val="accent5"/>
              </a:buClr>
            </a:pPr>
            <a:r>
              <a:rPr lang="en-US" sz="1600" dirty="0" err="1">
                <a:latin typeface="Century Gothic" panose="020B0502020202020204" pitchFamily="34" charset="0"/>
              </a:rPr>
              <a:t>Analyse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publieke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waarden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C9A84-A8A2-40EA-82F0-5C2196B11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7704" y="3935896"/>
            <a:ext cx="5392161" cy="282706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35562D2-B09A-4306-B5AD-59771969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69212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26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nl-NL" sz="1867" dirty="0">
                <a:solidFill>
                  <a:srgbClr val="0070C0"/>
                </a:solidFill>
              </a:rPr>
              <a:t>Resultaten: Samenland laagste maatschappelijke kosten, CWS veel goedkoper dan WP</a:t>
            </a:r>
          </a:p>
          <a:p>
            <a:pPr lvl="1" indent="0">
              <a:buFont typeface="Wingdings" charset="2"/>
              <a:buNone/>
            </a:pPr>
            <a:endParaRPr lang="nl-NL" sz="1867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7B6AA1-B79B-4B67-B4F9-4995937E3923}"/>
              </a:ext>
            </a:extLst>
          </p:cNvPr>
          <p:cNvGraphicFramePr>
            <a:graphicFrameLocks noGrp="1"/>
          </p:cNvGraphicFramePr>
          <p:nvPr/>
        </p:nvGraphicFramePr>
        <p:xfrm>
          <a:off x="531079" y="2451947"/>
          <a:ext cx="11077826" cy="251456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98134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1215899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1900687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  <a:gridCol w="1609598">
                  <a:extLst>
                    <a:ext uri="{9D8B030D-6E8A-4147-A177-3AD203B41FA5}">
                      <a16:colId xmlns:a16="http://schemas.microsoft.com/office/drawing/2014/main" val="376192290"/>
                    </a:ext>
                  </a:extLst>
                </a:gridCol>
                <a:gridCol w="1430923">
                  <a:extLst>
                    <a:ext uri="{9D8B030D-6E8A-4147-A177-3AD203B41FA5}">
                      <a16:colId xmlns:a16="http://schemas.microsoft.com/office/drawing/2014/main" val="421953903"/>
                    </a:ext>
                  </a:extLst>
                </a:gridCol>
                <a:gridCol w="2422585">
                  <a:extLst>
                    <a:ext uri="{9D8B030D-6E8A-4147-A177-3AD203B41FA5}">
                      <a16:colId xmlns:a16="http://schemas.microsoft.com/office/drawing/2014/main" val="1155763427"/>
                    </a:ext>
                  </a:extLst>
                </a:gridCol>
              </a:tblGrid>
              <a:tr h="398315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endParaRPr lang="en-NL" sz="1400" b="1" i="0" baseline="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1" baseline="0" dirty="0">
                          <a:effectLst/>
                        </a:rPr>
                        <a:t>Samenland</a:t>
                      </a:r>
                      <a:endParaRPr lang="en-NL" sz="1400" b="1" i="0" baseline="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1" baseline="0" dirty="0">
                          <a:effectLst/>
                        </a:rPr>
                        <a:t>Eiland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nl-NL" sz="1400" b="1" baseline="0" dirty="0">
                          <a:effectLst/>
                        </a:rPr>
                        <a:t>zonder WP</a:t>
                      </a:r>
                      <a:endParaRPr lang="en-NL" sz="1400" b="1" i="0" baseline="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1" baseline="0" dirty="0">
                          <a:effectLst/>
                        </a:rPr>
                        <a:t>Eiland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nl-NL" sz="1400" b="1" baseline="0" dirty="0">
                          <a:effectLst/>
                        </a:rPr>
                        <a:t>met WP</a:t>
                      </a:r>
                      <a:endParaRPr lang="en-NL" sz="1400" b="1" i="0" baseline="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1" baseline="0" dirty="0">
                          <a:effectLst/>
                        </a:rPr>
                        <a:t>Warmtepomp</a:t>
                      </a:r>
                      <a:endParaRPr lang="en-NL" sz="1400" b="1" i="0" baseline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1" baseline="0" dirty="0">
                          <a:effectLst/>
                        </a:rPr>
                        <a:t>Opmerking</a:t>
                      </a:r>
                      <a:endParaRPr lang="en-NL" sz="1400" b="1" i="0" baseline="0" dirty="0">
                        <a:solidFill>
                          <a:srgbClr val="00577E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39634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Dekking aantal aansluitingen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880.000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2000"/>
                        </a:lnSpc>
                      </a:pPr>
                      <a:r>
                        <a:rPr lang="nl-NL" sz="14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705.000</a:t>
                      </a:r>
                      <a:endParaRPr lang="en-NL" sz="1400" b="0" i="0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2000"/>
                        </a:lnSpc>
                      </a:pPr>
                      <a:r>
                        <a:rPr lang="nl-NL" sz="14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880.000*</a:t>
                      </a:r>
                      <a:endParaRPr lang="en-NL" sz="1400" b="0" i="0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880.000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* Inclusief 175.000 WP</a:t>
                      </a:r>
                      <a:endParaRPr lang="en-NL" sz="14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400" b="0" i="0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32574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Investering in € </a:t>
                      </a:r>
                      <a:r>
                        <a:rPr lang="nl-NL" sz="1400" b="0" baseline="0" dirty="0" err="1">
                          <a:solidFill>
                            <a:schemeClr val="tx1"/>
                          </a:solidFill>
                          <a:effectLst/>
                        </a:rPr>
                        <a:t>mld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21,4*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18,8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21,0*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>
                          <a:solidFill>
                            <a:schemeClr val="tx1"/>
                          </a:solidFill>
                          <a:effectLst/>
                        </a:rPr>
                        <a:t>26,0</a:t>
                      </a:r>
                      <a:endParaRPr lang="en-NL" sz="1400" b="0" i="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* Inclusief glastuinbouw 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  <a:tr h="400756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Onrendabele top in € per   </a:t>
                      </a:r>
                    </a:p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gebouw (GEQ)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2.900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3.900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5.400*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>
                          <a:solidFill>
                            <a:schemeClr val="tx1"/>
                          </a:solidFill>
                          <a:effectLst/>
                        </a:rPr>
                        <a:t>12.500</a:t>
                      </a:r>
                      <a:endParaRPr lang="en-NL" sz="1400" b="0" i="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* Incl. individuele WP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extLst>
                  <a:ext uri="{0D108BD9-81ED-4DB2-BD59-A6C34878D82A}">
                    <a16:rowId xmlns:a16="http://schemas.microsoft.com/office/drawing/2014/main" val="3035527251"/>
                  </a:ext>
                </a:extLst>
              </a:tr>
              <a:tr h="32574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Inkooptarief warmte in €/GJ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13,17*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15,61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15,61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>
                          <a:solidFill>
                            <a:schemeClr val="tx1"/>
                          </a:solidFill>
                          <a:effectLst/>
                        </a:rPr>
                        <a:t>n.v.t.</a:t>
                      </a:r>
                      <a:endParaRPr lang="en-NL" sz="1400" b="0" i="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* Incl. regionaal transport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extLst>
                  <a:ext uri="{0D108BD9-81ED-4DB2-BD59-A6C34878D82A}">
                    <a16:rowId xmlns:a16="http://schemas.microsoft.com/office/drawing/2014/main" val="3894377858"/>
                  </a:ext>
                </a:extLst>
              </a:tr>
              <a:tr h="398794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Investering in € per woning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14.328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14.382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17.382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29.600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Woning gebonden, excl. BTW</a:t>
                      </a:r>
                      <a:endParaRPr lang="en-NL" sz="1400" b="0" i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/>
                </a:tc>
                <a:extLst>
                  <a:ext uri="{0D108BD9-81ED-4DB2-BD59-A6C34878D82A}">
                    <a16:rowId xmlns:a16="http://schemas.microsoft.com/office/drawing/2014/main" val="3936219068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91225C04-BD51-4698-87EB-FFA076B4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23878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27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Resultaten: investeringen Samenland € 21 </a:t>
            </a:r>
            <a:r>
              <a:rPr lang="nl-NL" sz="1867" dirty="0" err="1">
                <a:solidFill>
                  <a:srgbClr val="0070C0"/>
                </a:solidFill>
              </a:rPr>
              <a:t>mld</a:t>
            </a:r>
            <a:r>
              <a:rPr lang="nl-NL" sz="1867" dirty="0">
                <a:solidFill>
                  <a:srgbClr val="0070C0"/>
                </a:solidFill>
              </a:rPr>
              <a:t>, waarvan € 12,3 </a:t>
            </a:r>
            <a:r>
              <a:rPr lang="nl-NL" sz="1867" dirty="0" err="1">
                <a:solidFill>
                  <a:srgbClr val="0070C0"/>
                </a:solidFill>
              </a:rPr>
              <a:t>mld</a:t>
            </a:r>
            <a:r>
              <a:rPr lang="nl-NL" sz="1867" dirty="0">
                <a:solidFill>
                  <a:srgbClr val="0070C0"/>
                </a:solidFill>
              </a:rPr>
              <a:t> aanpassing woningen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C47736A-9DA0-40DD-B3E6-4615E031A895}"/>
              </a:ext>
            </a:extLst>
          </p:cNvPr>
          <p:cNvGraphicFramePr>
            <a:graphicFrameLocks noGrp="1"/>
          </p:cNvGraphicFramePr>
          <p:nvPr/>
        </p:nvGraphicFramePr>
        <p:xfrm>
          <a:off x="516835" y="2451947"/>
          <a:ext cx="11158330" cy="346107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10623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4211790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4235917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</a:tblGrid>
              <a:tr h="324288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Investeringen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Eiland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Samenland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Geothermie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€ 1,3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1000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€ 0,8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600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9464128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Restwarmte en aftapwarmte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€ 0,4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650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€ 0,8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1.350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Piek en back up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€ 0,2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1.650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€ 0,2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2.050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Warmtepompen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€ 2,6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700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Geen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035527251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Backbone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Geen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€ 1,4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1.400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894377858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Distributienet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€ 4,5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2.100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€ 5,5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r>
                        <a:rPr lang="nl-NL" sz="1400" dirty="0">
                          <a:effectLst/>
                        </a:rPr>
                        <a:t> bij 2.800 </a:t>
                      </a:r>
                      <a:r>
                        <a:rPr lang="nl-NL" sz="1400" dirty="0" err="1">
                          <a:effectLst/>
                        </a:rPr>
                        <a:t>MW</a:t>
                      </a:r>
                      <a:r>
                        <a:rPr lang="nl-NL" sz="1400" baseline="-25000" dirty="0" err="1">
                          <a:effectLst/>
                        </a:rPr>
                        <a:t>th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936219068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Woning, gebouw aanpassing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€ 12,4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€ 12,3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914567243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€ 21,4 md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€ 21,0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441449191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 gebouwde omgeving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€ 20,9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€ 20,1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526920596"/>
                  </a:ext>
                </a:extLst>
              </a:tr>
              <a:tr h="324678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Totaal glastuinbouw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  € 0,5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400" dirty="0">
                          <a:effectLst/>
                        </a:rPr>
                        <a:t>€  0,9 </a:t>
                      </a:r>
                      <a:r>
                        <a:rPr lang="nl-NL" sz="1400" dirty="0" err="1">
                          <a:effectLst/>
                        </a:rPr>
                        <a:t>mld</a:t>
                      </a:r>
                      <a:endParaRPr lang="en-NL" sz="14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3346254121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57C97EDD-190B-4D8F-BFCE-D86492AB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334574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28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FC628-42D2-426D-8BC1-C31C987D3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77352" y="2268633"/>
            <a:ext cx="5212283" cy="410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7C482-C5CA-49FC-B958-EE21C6C575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517" y="2268633"/>
            <a:ext cx="5367131" cy="410936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556908D-AC70-4CEE-9961-E8B5BA44938F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nl-NL" sz="1867" dirty="0">
                <a:solidFill>
                  <a:srgbClr val="0070C0"/>
                </a:solidFill>
              </a:rPr>
              <a:t>Resultaten: per gemeente grote kostenverschillen (ORT) per scenario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C8781-EFB1-4BE4-9AF8-8D8B1F2CDFF9}"/>
              </a:ext>
            </a:extLst>
          </p:cNvPr>
          <p:cNvSpPr txBox="1"/>
          <p:nvPr/>
        </p:nvSpPr>
        <p:spPr>
          <a:xfrm>
            <a:off x="547517" y="22672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Eiland</a:t>
            </a:r>
            <a:endParaRPr lang="en-NL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29B99-26BC-4DF6-AD04-8B68E7E15253}"/>
              </a:ext>
            </a:extLst>
          </p:cNvPr>
          <p:cNvSpPr txBox="1"/>
          <p:nvPr/>
        </p:nvSpPr>
        <p:spPr>
          <a:xfrm>
            <a:off x="6277352" y="228285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Samenland</a:t>
            </a:r>
            <a:endParaRPr lang="en-NL" b="1" dirty="0">
              <a:solidFill>
                <a:schemeClr val="bg1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110E1E5-6635-4CCE-92D0-EB302A83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415386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29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nl-NL" sz="1867" dirty="0">
                <a:solidFill>
                  <a:srgbClr val="0070C0"/>
                </a:solidFill>
              </a:rPr>
              <a:t>Resultaten: volloopgraad en volloopsnelheid belangrijkste gevoeligheden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2247C-507B-458D-BBA4-8652F4DB4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4555" y="2624224"/>
            <a:ext cx="5916975" cy="3538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5D561-2034-42BF-904E-80E734D572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4051" y="2491406"/>
            <a:ext cx="5087364" cy="3684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7648F-671D-4C29-9662-20BC6C64BD49}"/>
              </a:ext>
            </a:extLst>
          </p:cNvPr>
          <p:cNvSpPr txBox="1"/>
          <p:nvPr/>
        </p:nvSpPr>
        <p:spPr>
          <a:xfrm>
            <a:off x="1631235" y="6152007"/>
            <a:ext cx="295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entury Gothic" charset="0"/>
              </a:rPr>
              <a:t>Gevoeligheid</a:t>
            </a:r>
            <a:r>
              <a:rPr lang="en-US" sz="1600" dirty="0">
                <a:latin typeface="Century Gothic" charset="0"/>
              </a:rPr>
              <a:t> </a:t>
            </a:r>
            <a:r>
              <a:rPr lang="en-US" sz="1600" dirty="0" err="1">
                <a:latin typeface="Century Gothic" charset="0"/>
              </a:rPr>
              <a:t>volloopgraad</a:t>
            </a:r>
            <a:endParaRPr lang="en-NL" sz="1600" dirty="0">
              <a:latin typeface="Century Gothic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245AB-376D-4FCC-BF1B-86357848BF23}"/>
              </a:ext>
            </a:extLst>
          </p:cNvPr>
          <p:cNvSpPr txBox="1"/>
          <p:nvPr/>
        </p:nvSpPr>
        <p:spPr>
          <a:xfrm>
            <a:off x="7576800" y="6127636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L"/>
            </a:defPPr>
            <a:lvl1pPr>
              <a:defRPr sz="1600">
                <a:solidFill>
                  <a:schemeClr val="accent2"/>
                </a:solidFill>
                <a:latin typeface="Century Gothic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Gevoeligheid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volloopsnelheid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D8961C0-5250-4AA3-8704-87B42190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303150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6FE87E5-2068-45A1-8792-F2A4A29F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529" y="2607069"/>
            <a:ext cx="3063965" cy="2415574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10C30DE-C6BA-4E10-8BCC-AB3DD76A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520" y="0"/>
            <a:ext cx="2699634" cy="66810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23BF724-8416-40AB-8B99-B20EC928F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247" y="1243388"/>
            <a:ext cx="7497282" cy="2727362"/>
          </a:xfrm>
        </p:spPr>
        <p:txBody>
          <a:bodyPr anchor="t"/>
          <a:lstStyle/>
          <a:p>
            <a:r>
              <a:rPr lang="nl-NL" sz="3600" b="1" dirty="0">
                <a:solidFill>
                  <a:srgbClr val="0000A0"/>
                </a:solidFill>
                <a:latin typeface="Open Sans"/>
                <a:cs typeface="Times New Roman"/>
              </a:rPr>
              <a:t>RES 1.0, uitvoeringslijn warmte</a:t>
            </a:r>
            <a:br>
              <a:rPr lang="nl-NL" sz="3600" b="1" dirty="0">
                <a:solidFill>
                  <a:srgbClr val="0000A0"/>
                </a:solidFill>
                <a:latin typeface="Open Sans"/>
                <a:cs typeface="Times New Roman"/>
              </a:rPr>
            </a:br>
            <a:br>
              <a:rPr lang="nl-NL" sz="3600" dirty="0">
                <a:solidFill>
                  <a:srgbClr val="0000A0"/>
                </a:solidFill>
                <a:latin typeface="Open Sans"/>
                <a:cs typeface="Times New Roman"/>
              </a:rPr>
            </a:br>
            <a:r>
              <a:rPr lang="nl-NL" sz="3600" i="1" dirty="0">
                <a:solidFill>
                  <a:srgbClr val="0000A0"/>
                </a:solidFill>
                <a:latin typeface="Open Sans"/>
                <a:cs typeface="Times New Roman"/>
              </a:rPr>
              <a:t>aanpak en uitkomsten</a:t>
            </a:r>
            <a:endParaRPr lang="nl-NL" sz="3600" dirty="0">
              <a:solidFill>
                <a:srgbClr val="0000A0"/>
              </a:solidFill>
              <a:latin typeface="Open Sans"/>
              <a:cs typeface="Times New Roman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58394FD-D657-4DE7-8D18-BF8EDD131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036" y="4478860"/>
            <a:ext cx="4659682" cy="1655762"/>
          </a:xfrm>
        </p:spPr>
        <p:txBody>
          <a:bodyPr/>
          <a:lstStyle/>
          <a:p>
            <a:r>
              <a:rPr lang="nl-NL" dirty="0"/>
              <a:t>Astrid Madsen</a:t>
            </a:r>
          </a:p>
        </p:txBody>
      </p:sp>
    </p:spTree>
    <p:extLst>
      <p:ext uri="{BB962C8B-B14F-4D97-AF65-F5344CB8AC3E}">
        <p14:creationId xmlns:p14="http://schemas.microsoft.com/office/powerpoint/2010/main" val="3939134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30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Resultaten: Samenland scoort goed op publieke waarden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454D43-56ED-4596-AA02-B021507E5BEB}"/>
              </a:ext>
            </a:extLst>
          </p:cNvPr>
          <p:cNvSpPr txBox="1">
            <a:spLocks/>
          </p:cNvSpPr>
          <p:nvPr/>
        </p:nvSpPr>
        <p:spPr>
          <a:xfrm>
            <a:off x="530087" y="1985593"/>
            <a:ext cx="11374178" cy="422447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en-US" sz="1600" dirty="0"/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Betaalbaarheid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Samenland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laagste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maatschappelijke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kosten</a:t>
            </a: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Betrouwbaarheid: Bronnen Samenland vangen elkaar op bij uitval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Duurzaamheid: Samenland vervangt in 2030 meer gas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Rechtvaardigheid: Samenland maakt kostenvereffening mogelijk</a:t>
            </a:r>
            <a:endParaRPr lang="en-NL" sz="16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CFAF406-9C05-46E0-9027-3DA37A4DFD65}"/>
              </a:ext>
            </a:extLst>
          </p:cNvPr>
          <p:cNvGraphicFramePr>
            <a:graphicFrameLocks noGrp="1"/>
          </p:cNvGraphicFramePr>
          <p:nvPr/>
        </p:nvGraphicFramePr>
        <p:xfrm>
          <a:off x="623085" y="3651968"/>
          <a:ext cx="8282376" cy="19754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73848">
                  <a:extLst>
                    <a:ext uri="{9D8B030D-6E8A-4147-A177-3AD203B41FA5}">
                      <a16:colId xmlns:a16="http://schemas.microsoft.com/office/drawing/2014/main" val="539440837"/>
                    </a:ext>
                  </a:extLst>
                </a:gridCol>
                <a:gridCol w="1849386">
                  <a:extLst>
                    <a:ext uri="{9D8B030D-6E8A-4147-A177-3AD203B41FA5}">
                      <a16:colId xmlns:a16="http://schemas.microsoft.com/office/drawing/2014/main" val="22084440"/>
                    </a:ext>
                  </a:extLst>
                </a:gridCol>
                <a:gridCol w="1677657">
                  <a:extLst>
                    <a:ext uri="{9D8B030D-6E8A-4147-A177-3AD203B41FA5}">
                      <a16:colId xmlns:a16="http://schemas.microsoft.com/office/drawing/2014/main" val="3127781959"/>
                    </a:ext>
                  </a:extLst>
                </a:gridCol>
                <a:gridCol w="1981485">
                  <a:extLst>
                    <a:ext uri="{9D8B030D-6E8A-4147-A177-3AD203B41FA5}">
                      <a16:colId xmlns:a16="http://schemas.microsoft.com/office/drawing/2014/main" val="2989069156"/>
                    </a:ext>
                  </a:extLst>
                </a:gridCol>
              </a:tblGrid>
              <a:tr h="324288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Waarde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Eiland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Samenland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Kralenland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16608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Betaalbaarheid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 -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 / -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9464128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Betrouwbaarheid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++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4063935580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Duurzaamheid 2030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-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 / -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-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417736804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Duurzaamheid 2050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>
                          <a:effectLst/>
                        </a:rPr>
                        <a:t>+</a:t>
                      </a:r>
                      <a:endParaRPr lang="en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25502432"/>
                  </a:ext>
                </a:extLst>
              </a:tr>
              <a:tr h="29201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Rechtvaardigheid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 / -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1600" dirty="0">
                          <a:effectLst/>
                        </a:rPr>
                        <a:t>+ / -</a:t>
                      </a:r>
                      <a:endParaRPr lang="en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36195" anchor="ctr"/>
                </a:tc>
                <a:extLst>
                  <a:ext uri="{0D108BD9-81ED-4DB2-BD59-A6C34878D82A}">
                    <a16:rowId xmlns:a16="http://schemas.microsoft.com/office/drawing/2014/main" val="191262365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269E9606-CEFC-48F7-97B5-74028B1F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424715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DFA53-8C61-4A28-B044-CB966337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2F54-A097-4B25-BA73-9EC15928A083}" type="slidenum">
              <a:rPr lang="nl-NL" smtClean="0"/>
              <a:t>31</a:t>
            </a:fld>
            <a:endParaRPr lang="nl-NL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89D7D1-FDE8-40E5-ABB3-BA0A9F199E76}"/>
              </a:ext>
            </a:extLst>
          </p:cNvPr>
          <p:cNvSpPr txBox="1">
            <a:spLocks/>
          </p:cNvSpPr>
          <p:nvPr/>
        </p:nvSpPr>
        <p:spPr>
          <a:xfrm>
            <a:off x="311547" y="1492042"/>
            <a:ext cx="11880453" cy="959905"/>
          </a:xfrm>
          <a:prstGeom prst="rect">
            <a:avLst/>
          </a:prstGeom>
        </p:spPr>
        <p:txBody>
          <a:bodyPr vert="horz" wrap="square" lIns="0" tIns="9600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charset="2"/>
              <a:buNone/>
            </a:pPr>
            <a:r>
              <a:rPr lang="nl-NL" sz="1867" dirty="0">
                <a:solidFill>
                  <a:srgbClr val="0070C0"/>
                </a:solidFill>
              </a:rPr>
              <a:t>Algemene conclusie en vervolg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5471F02-0952-4DC4-9B6F-28FEC1DAD04A}"/>
              </a:ext>
            </a:extLst>
          </p:cNvPr>
          <p:cNvSpPr txBox="1">
            <a:spLocks/>
          </p:cNvSpPr>
          <p:nvPr/>
        </p:nvSpPr>
        <p:spPr>
          <a:xfrm>
            <a:off x="530087" y="1985593"/>
            <a:ext cx="11374178" cy="422447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395675"/>
              </a:buClr>
              <a:buSzPct val="80000"/>
              <a:buFont typeface="Wingdings" charset="2"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253994" marR="0" indent="-2539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5675"/>
              </a:buClr>
              <a:buSzPct val="90000"/>
              <a:buFont typeface="Wingdings" charset="2"/>
              <a:buChar char="§"/>
              <a:tabLst/>
              <a:defRPr sz="24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35504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charset="2"/>
              <a:buChar char="§"/>
              <a:tabLst/>
              <a:defRPr sz="2133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774681" marR="0" indent="-23917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191654" marR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80000"/>
              <a:buFont typeface="Wingdings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en-US" sz="1600" dirty="0"/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Samenland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laagste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ORT 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€ 2.900 per GEQ met grootste dekking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Samenland vraagt proactieve, gecoördineerde samenwerking 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Afstemming en doorontwikkeling bestaande infrastructuur, 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WarmtelinQ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WSW, WSO, Haaglanden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Hoge volloopgraad en -snelheid nodig, past bij Klimaatdoelen</a:t>
            </a: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Transparante informatiebasis vraag, bronnen, -netten nodig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Afstemmen RES 1.0 met 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TVWs</a:t>
            </a: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indent="-285750" defTabSz="9144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Kostenvereffening</a:t>
            </a:r>
            <a:endParaRPr lang="en-NL" sz="16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86A89-8E81-43C5-8035-8F17E216B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87688" y="3564835"/>
            <a:ext cx="6745356" cy="329316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99562CB-77C5-493F-9784-708C2349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1293"/>
            <a:ext cx="11568905" cy="754063"/>
          </a:xfrm>
        </p:spPr>
        <p:txBody>
          <a:bodyPr vert="horz" lIns="0" tIns="46800" rIns="0" bIns="45720" rtlCol="0" anchor="t" anchorCtr="0">
            <a:noAutofit/>
          </a:bodyPr>
          <a:lstStyle/>
          <a:p>
            <a:pPr lvl="1">
              <a:spcAft>
                <a:spcPts val="1600"/>
              </a:spcAft>
              <a:buSzPct val="80000"/>
            </a:pPr>
            <a:r>
              <a:rPr lang="nl-NL" sz="2670" b="1" kern="1200" dirty="0">
                <a:solidFill>
                  <a:schemeClr val="tx2"/>
                </a:solidFill>
                <a:latin typeface="Century Gothic" charset="0"/>
              </a:rPr>
              <a:t>CWS RDH, verdieping en verkenning met scenario’s</a:t>
            </a:r>
          </a:p>
        </p:txBody>
      </p:sp>
    </p:spTree>
    <p:extLst>
      <p:ext uri="{BB962C8B-B14F-4D97-AF65-F5344CB8AC3E}">
        <p14:creationId xmlns:p14="http://schemas.microsoft.com/office/powerpoint/2010/main" val="27611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49C93CB6-CFBC-4A29-9115-47F0BCB1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94" y="-268933"/>
            <a:ext cx="7826790" cy="73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FE80180-5B3F-48D3-9747-DCEC0AFD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28" y="5817284"/>
            <a:ext cx="2099246" cy="1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7AB9214-63B8-446A-A86E-5C9B82827D78}"/>
              </a:ext>
            </a:extLst>
          </p:cNvPr>
          <p:cNvSpPr txBox="1"/>
          <p:nvPr/>
        </p:nvSpPr>
        <p:spPr>
          <a:xfrm>
            <a:off x="505982" y="1040716"/>
            <a:ext cx="4194355" cy="5260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nl-N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Gebeurt al veel: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Warmtenetten in de gebouwde omgeving en glastuinbouw: 10 gemeenten hebben kleinere of grotere warmtenetten; 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sz="2000" b="0" i="0" u="none" strike="noStrike" dirty="0">
              <a:solidFill>
                <a:srgbClr val="000000"/>
              </a:solidFill>
              <a:effectLst/>
              <a:latin typeface="Open Sans" panose="020B0606030504020204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Ontwikkeling en exploitatie geothermie: er zijn 12 bestaande geothermiebronnen, goed voor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circa 4,8 PJ per jaar;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sz="2000" b="0" i="0" u="none" strike="noStrike" dirty="0">
              <a:solidFill>
                <a:srgbClr val="000000"/>
              </a:solidFill>
              <a:effectLst/>
              <a:latin typeface="Open Sans" panose="020B0606030504020204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Gebruik van restwarmte uit het HIC via twee bestaande transportleidingen.</a:t>
            </a:r>
            <a:endParaRPr lang="nl-NL" sz="200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92125" lvl="1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Tx/>
              <a:buChar char="-"/>
            </a:pPr>
            <a:endParaRPr lang="en-US" dirty="0">
              <a:latin typeface="Open Sans"/>
              <a:ea typeface="+mn-lt"/>
              <a:cs typeface="+mn-l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359333" y="3779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Context van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warmte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964" y="219565"/>
            <a:ext cx="2160189" cy="5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09687" y="698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Uitgangspunten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723586E-F966-4530-92EA-C9B7E5790ACA}"/>
              </a:ext>
            </a:extLst>
          </p:cNvPr>
          <p:cNvSpPr txBox="1"/>
          <p:nvPr/>
        </p:nvSpPr>
        <p:spPr>
          <a:xfrm>
            <a:off x="5997231" y="1545128"/>
            <a:ext cx="5965684" cy="43375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Belang van sparen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Reduceert vraag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Zorgt voor comfort 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endParaRPr lang="nl-NL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​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Efficiëntere inzet warmtebronnen. Op termijn naar 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Open Sans" panose="020B0606030504020204"/>
              </a:rPr>
              <a:t>middentemperatuur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 warmtenetten (70°C).</a:t>
            </a:r>
          </a:p>
          <a:p>
            <a:pPr algn="l" rtl="0" fontAlgn="base"/>
            <a:endParaRPr lang="nl-NL" sz="2000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r>
              <a:rPr lang="nl-NL" sz="2000" b="1" dirty="0">
                <a:solidFill>
                  <a:srgbClr val="000000"/>
                </a:solidFill>
                <a:latin typeface="Open Sans" panose="020B0606030504020204"/>
              </a:rPr>
              <a:t>Lokale en regionale samenhang: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Open Sans" panose="020B0606030504020204"/>
              </a:rPr>
              <a:t>Gemeenten zijn regisseurs van de warmtetransitie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Open Sans" panose="020B0606030504020204"/>
              </a:rPr>
              <a:t>RES kijkt hoe en waar regionale warmte kan bijdragen aan lokale warmtetransitie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Open Sans" panose="020B0606030504020204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06375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dirty="0">
              <a:latin typeface="Open Sans"/>
              <a:ea typeface="+mn-lt"/>
              <a:cs typeface="+mn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D41B9CD-CE21-44BE-8D68-D4339739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7" y="2042344"/>
            <a:ext cx="5091328" cy="33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7AB9214-63B8-446A-A86E-5C9B82827D78}"/>
              </a:ext>
            </a:extLst>
          </p:cNvPr>
          <p:cNvSpPr txBox="1"/>
          <p:nvPr/>
        </p:nvSpPr>
        <p:spPr>
          <a:xfrm>
            <a:off x="351177" y="1229858"/>
            <a:ext cx="11611738" cy="62427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nl-NL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sz="2000" b="1" dirty="0">
                <a:solidFill>
                  <a:srgbClr val="000000"/>
                </a:solidFill>
                <a:latin typeface="Open Sans" panose="020B0606030504020204"/>
              </a:rPr>
              <a:t>Er zijn meerder warmteoplossingen:</a:t>
            </a: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algn="l" rtl="0" fontAlgn="base"/>
            <a:r>
              <a:rPr lang="nl-NL" sz="2000" b="1" dirty="0">
                <a:solidFill>
                  <a:srgbClr val="000000"/>
                </a:solidFill>
                <a:latin typeface="Open Sans" panose="020B0606030504020204"/>
              </a:rPr>
              <a:t>Borgen publieke belangen</a:t>
            </a:r>
            <a:r>
              <a:rPr lang="nl-NL" sz="2000" dirty="0">
                <a:solidFill>
                  <a:srgbClr val="000000"/>
                </a:solidFill>
                <a:latin typeface="Open Sans" panose="020B0606030504020204"/>
              </a:rPr>
              <a:t>: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latin typeface="Open Sans" panose="020B0606030504020204"/>
              </a:rPr>
              <a:t>Betaalbaar, betrouwbaar, duurzaam, rechtvaardige energievoorziening voor iedereen</a:t>
            </a:r>
          </a:p>
          <a:p>
            <a:pPr algn="l" rtl="0" fontAlgn="base"/>
            <a:endParaRPr lang="nl-NL" sz="2000" dirty="0">
              <a:solidFill>
                <a:srgbClr val="000000"/>
              </a:solidFill>
              <a:latin typeface="Open Sans" panose="020B0606030504020204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0000"/>
              </a:solidFill>
              <a:latin typeface="Open Sans" panose="020B0606030504020204"/>
            </a:endParaRPr>
          </a:p>
          <a:p>
            <a:pPr marL="206375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sz="2000" dirty="0"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5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10834" y="-175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Analyses </a:t>
            </a:r>
            <a:r>
              <a:rPr lang="en-US" sz="3600" b="1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en</a:t>
            </a:r>
            <a:r>
              <a:rPr lang="en-US" sz="3600" b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onderzoek</a:t>
            </a:r>
            <a:r>
              <a:rPr lang="en-US" sz="3600" b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</a:t>
            </a:r>
            <a:endParaRPr lang="nl-NL" sz="3600" b="1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723586E-F966-4530-92EA-C9B7E5790ACA}"/>
              </a:ext>
            </a:extLst>
          </p:cNvPr>
          <p:cNvSpPr txBox="1"/>
          <p:nvPr/>
        </p:nvSpPr>
        <p:spPr>
          <a:xfrm>
            <a:off x="620407" y="879071"/>
            <a:ext cx="67238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ct val="0"/>
              </a:spcAft>
            </a:pPr>
            <a:endParaRPr lang="nl-NL" b="1">
              <a:latin typeface="Open Sans" panose="020B0606030504020204"/>
              <a:cs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2EF1BBA-DAF5-4877-B286-7FD6FC00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4" y="1825730"/>
            <a:ext cx="6871835" cy="44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D7D6BE83-1AC4-452B-AE2E-A1AF44A4788D}"/>
              </a:ext>
            </a:extLst>
          </p:cNvPr>
          <p:cNvSpPr txBox="1"/>
          <p:nvPr/>
        </p:nvSpPr>
        <p:spPr>
          <a:xfrm>
            <a:off x="223532" y="1019915"/>
            <a:ext cx="11483697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06375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>
                <a:latin typeface="Open Sans" panose="020B0606030504020204"/>
              </a:rPr>
              <a:t>Ten behoeve van de RES zijn vier stappen doorlopen die inzicht geven in de kansen voor de regio op het gebied van warmtenetten. </a:t>
            </a:r>
          </a:p>
        </p:txBody>
      </p:sp>
    </p:spTree>
    <p:extLst>
      <p:ext uri="{BB962C8B-B14F-4D97-AF65-F5344CB8AC3E}">
        <p14:creationId xmlns:p14="http://schemas.microsoft.com/office/powerpoint/2010/main" val="327452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9EFEB6D-97E5-4648-9F78-319A1B5A8B8A}"/>
              </a:ext>
            </a:extLst>
          </p:cNvPr>
          <p:cNvSpPr txBox="1">
            <a:spLocks/>
          </p:cNvSpPr>
          <p:nvPr/>
        </p:nvSpPr>
        <p:spPr>
          <a:xfrm>
            <a:off x="555805" y="3037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Samenwerking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opgezocht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meer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inzicht</a:t>
            </a:r>
            <a:endParaRPr lang="en-US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Bijschrift: pijl-omlaag 1">
            <a:extLst>
              <a:ext uri="{FF2B5EF4-FFF2-40B4-BE49-F238E27FC236}">
                <a16:creationId xmlns:a16="http://schemas.microsoft.com/office/drawing/2014/main" id="{A7274481-7867-4287-B35E-719F76647AFC}"/>
              </a:ext>
            </a:extLst>
          </p:cNvPr>
          <p:cNvSpPr/>
          <p:nvPr/>
        </p:nvSpPr>
        <p:spPr>
          <a:xfrm>
            <a:off x="555805" y="1479019"/>
            <a:ext cx="10622071" cy="3599336"/>
          </a:xfrm>
          <a:prstGeom prst="downArrowCallout">
            <a:avLst>
              <a:gd name="adj1" fmla="val 13864"/>
              <a:gd name="adj2" fmla="val 13864"/>
              <a:gd name="adj3" fmla="val 13516"/>
              <a:gd name="adj4" fmla="val 816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400" dirty="0"/>
              <a:t>Onderzoek warmtetransportsysteem Zuid Holland door </a:t>
            </a:r>
            <a:r>
              <a:rPr lang="nl-NL" sz="2400" dirty="0" err="1"/>
              <a:t>Gasunie</a:t>
            </a:r>
            <a:r>
              <a:rPr lang="nl-NL" sz="2400" dirty="0"/>
              <a:t> (Integraal ontwerp)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400" dirty="0"/>
              <a:t>Onderzoek “Collectieve warmtevoorziening RES Rotterdam Den Haag” door Consortium (RHDHV, </a:t>
            </a:r>
            <a:r>
              <a:rPr lang="nl-NL" sz="2400" dirty="0" err="1"/>
              <a:t>Gradyent</a:t>
            </a:r>
            <a:r>
              <a:rPr lang="nl-NL" sz="2400" dirty="0"/>
              <a:t> en </a:t>
            </a:r>
            <a:r>
              <a:rPr lang="nl-NL" sz="2400" dirty="0" err="1"/>
              <a:t>Fakton</a:t>
            </a:r>
            <a:r>
              <a:rPr lang="nl-NL" sz="2400" dirty="0"/>
              <a:t>) in opdracht van </a:t>
            </a:r>
            <a:r>
              <a:rPr lang="nl-NL" sz="2400" dirty="0" err="1"/>
              <a:t>Invest</a:t>
            </a:r>
            <a:r>
              <a:rPr lang="nl-NL" sz="2400" dirty="0"/>
              <a:t>-NL en EBN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400" dirty="0"/>
              <a:t>Vergelijking rapporten CW RES en Integraal ontwerp (TNO en </a:t>
            </a:r>
            <a:r>
              <a:rPr lang="nl-NL" sz="2400" dirty="0" err="1"/>
              <a:t>Deltares</a:t>
            </a:r>
            <a:r>
              <a:rPr lang="nl-NL" sz="2400" dirty="0"/>
              <a:t>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400" dirty="0"/>
              <a:t>Ateliers, afstemgroep en lopende projecten</a:t>
            </a:r>
          </a:p>
          <a:p>
            <a:pPr algn="ctr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5F3F289-CFDF-4354-AB89-192839A43B7A}"/>
              </a:ext>
            </a:extLst>
          </p:cNvPr>
          <p:cNvSpPr/>
          <p:nvPr/>
        </p:nvSpPr>
        <p:spPr>
          <a:xfrm>
            <a:off x="3505683" y="5078355"/>
            <a:ext cx="4722313" cy="1175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dirty="0">
                <a:solidFill>
                  <a:schemeClr val="tx1"/>
                </a:solidFill>
              </a:rPr>
              <a:t>RES 1.0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E1C956-F45C-4B49-A2B7-1DD1935A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81" y="5195372"/>
            <a:ext cx="2860701" cy="5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4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7E3BE2B-C1F2-410A-A6AE-BAEE1D5DCAD0}"/>
              </a:ext>
            </a:extLst>
          </p:cNvPr>
          <p:cNvSpPr txBox="1">
            <a:spLocks/>
          </p:cNvSpPr>
          <p:nvPr/>
        </p:nvSpPr>
        <p:spPr>
          <a:xfrm>
            <a:off x="510834" y="-175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Stap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1 &amp; 2: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inzicht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in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vraag</a:t>
            </a:r>
            <a:r>
              <a:rPr lang="en-US" sz="3600" b="1" dirty="0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 en </a:t>
            </a:r>
            <a:r>
              <a:rPr lang="en-US" sz="3600" b="1" dirty="0" err="1">
                <a:solidFill>
                  <a:srgbClr val="0000A0"/>
                </a:solidFill>
                <a:latin typeface="Open Sans"/>
                <a:ea typeface="Calibri" panose="020F0502020204030204" pitchFamily="34" charset="0"/>
                <a:cs typeface="Times New Roman"/>
              </a:rPr>
              <a:t>aanbod</a:t>
            </a:r>
            <a:endParaRPr lang="nl-NL" sz="3600" b="1" dirty="0">
              <a:solidFill>
                <a:srgbClr val="0000A0"/>
              </a:solidFill>
              <a:latin typeface="Open Sans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7BC0FC45-2116-4570-8C58-C8BE35F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219565"/>
            <a:ext cx="2160189" cy="53460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D7D6BE83-1AC4-452B-AE2E-A1AF44A4788D}"/>
              </a:ext>
            </a:extLst>
          </p:cNvPr>
          <p:cNvSpPr txBox="1"/>
          <p:nvPr/>
        </p:nvSpPr>
        <p:spPr>
          <a:xfrm>
            <a:off x="510834" y="1291001"/>
            <a:ext cx="4914900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2508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 dirty="0">
                <a:latin typeface="Open Sans" panose="020B0606030504020204"/>
              </a:rPr>
              <a:t>Veel gebieden met hoge warmtevraag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F1ECF263-43FA-4A6B-B4A1-E2A29B2E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07" y="3338967"/>
            <a:ext cx="4832427" cy="340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C2AC7531-7EFA-49E0-8DB6-54A2184D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" y="1968736"/>
            <a:ext cx="49149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8F21836-BB7B-4524-9563-94C97E668578}"/>
              </a:ext>
            </a:extLst>
          </p:cNvPr>
          <p:cNvSpPr txBox="1"/>
          <p:nvPr/>
        </p:nvSpPr>
        <p:spPr>
          <a:xfrm>
            <a:off x="6135274" y="1270768"/>
            <a:ext cx="5118100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2508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nl-NL" dirty="0">
                <a:latin typeface="Open Sans" panose="020B0606030504020204"/>
              </a:rPr>
              <a:t>Veel warmtebronnen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541AEC03-25BB-4A3D-91C7-5C4BD55F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93" y="1733521"/>
            <a:ext cx="3794061" cy="25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E8277D-3D96-40BC-BE28-7B2DDE02BE3A}"/>
              </a:ext>
            </a:extLst>
          </p:cNvPr>
          <p:cNvSpPr txBox="1"/>
          <p:nvPr/>
        </p:nvSpPr>
        <p:spPr>
          <a:xfrm>
            <a:off x="8758492" y="1648116"/>
            <a:ext cx="3060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Lokale bronnen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267B6B-260A-4B1A-94A1-FA8021EA0704}"/>
              </a:ext>
            </a:extLst>
          </p:cNvPr>
          <p:cNvSpPr txBox="1"/>
          <p:nvPr/>
        </p:nvSpPr>
        <p:spPr>
          <a:xfrm>
            <a:off x="6137275" y="6415087"/>
            <a:ext cx="3060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regionale restwarmte bronnen</a:t>
            </a:r>
          </a:p>
        </p:txBody>
      </p:sp>
    </p:spTree>
    <p:extLst>
      <p:ext uri="{BB962C8B-B14F-4D97-AF65-F5344CB8AC3E}">
        <p14:creationId xmlns:p14="http://schemas.microsoft.com/office/powerpoint/2010/main" val="411710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E1551BF-34A1-49C1-A3F9-6E0E2D4E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71" y="0"/>
            <a:ext cx="7496834" cy="61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00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2305</Words>
  <Application>Microsoft Office PowerPoint</Application>
  <PresentationFormat>Widescreen</PresentationFormat>
  <Paragraphs>560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Courier New</vt:lpstr>
      <vt:lpstr>Open Sans</vt:lpstr>
      <vt:lpstr>Segoe UI</vt:lpstr>
      <vt:lpstr>Wingdings</vt:lpstr>
      <vt:lpstr>Kantoorthema</vt:lpstr>
      <vt:lpstr>PowerPoint Presentation</vt:lpstr>
      <vt:lpstr>Programma</vt:lpstr>
      <vt:lpstr>RES 1.0, uitvoeringslijn warmte  aanpak en uitkomsten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Aanpak en toelichting samenwerking en uitkomsten onderzoek</vt:lpstr>
      <vt:lpstr>Samenwerking Invest-NL &amp; EBN</vt:lpstr>
      <vt:lpstr>Samenwerking RES regio Rotterdam Den Haag en Invest-NL &amp; EBN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  <vt:lpstr>CWS RDH, verdieping en verkenning met scenario’s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Recharge earth</dc:title>
  <dc:creator>Astrid Madsen</dc:creator>
  <cp:lastModifiedBy>Jong, Sander de</cp:lastModifiedBy>
  <cp:revision>9</cp:revision>
  <cp:lastPrinted>2021-09-06T11:23:49Z</cp:lastPrinted>
  <dcterms:created xsi:type="dcterms:W3CDTF">2021-08-30T10:51:08Z</dcterms:created>
  <dcterms:modified xsi:type="dcterms:W3CDTF">2021-10-28T12:41:49Z</dcterms:modified>
</cp:coreProperties>
</file>