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6" r:id="rId4"/>
    <p:sldId id="290" r:id="rId5"/>
    <p:sldId id="294" r:id="rId6"/>
    <p:sldId id="286" r:id="rId7"/>
    <p:sldId id="319" r:id="rId8"/>
    <p:sldId id="293" r:id="rId9"/>
    <p:sldId id="260" r:id="rId10"/>
    <p:sldId id="287" r:id="rId11"/>
    <p:sldId id="289" r:id="rId12"/>
    <p:sldId id="264" r:id="rId13"/>
    <p:sldId id="295" r:id="rId14"/>
    <p:sldId id="318" r:id="rId15"/>
    <p:sldId id="285" r:id="rId16"/>
    <p:sldId id="315" r:id="rId17"/>
    <p:sldId id="314" r:id="rId18"/>
    <p:sldId id="317" r:id="rId19"/>
    <p:sldId id="320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van Deelen" userId="4be7ac9ceb18d719" providerId="LiveId" clId="{49319B0D-A7A4-4788-A855-099EA7612884}"/>
    <pc:docChg chg="delSld modSld">
      <pc:chgData name="Kees van Deelen" userId="4be7ac9ceb18d719" providerId="LiveId" clId="{49319B0D-A7A4-4788-A855-099EA7612884}" dt="2021-11-10T12:21:51.347" v="1" actId="729"/>
      <pc:docMkLst>
        <pc:docMk/>
      </pc:docMkLst>
      <pc:sldChg chg="del">
        <pc:chgData name="Kees van Deelen" userId="4be7ac9ceb18d719" providerId="LiveId" clId="{49319B0D-A7A4-4788-A855-099EA7612884}" dt="2021-11-04T13:20:45.931" v="0" actId="47"/>
        <pc:sldMkLst>
          <pc:docMk/>
          <pc:sldMk cId="3219600283" sldId="291"/>
        </pc:sldMkLst>
      </pc:sldChg>
      <pc:sldChg chg="mod modShow">
        <pc:chgData name="Kees van Deelen" userId="4be7ac9ceb18d719" providerId="LiveId" clId="{49319B0D-A7A4-4788-A855-099EA7612884}" dt="2021-11-10T12:21:51.347" v="1" actId="729"/>
        <pc:sldMkLst>
          <pc:docMk/>
          <pc:sldMk cId="1461826691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imate_change_mitigati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aris_Agreement" TargetMode="External"/><Relationship Id="rId5" Type="http://schemas.openxmlformats.org/officeDocument/2006/relationships/hyperlink" Target="https://en.wikipedia.org/wiki/Climate_change" TargetMode="External"/><Relationship Id="rId4" Type="http://schemas.openxmlformats.org/officeDocument/2006/relationships/hyperlink" Target="https://en.wikipedia.org/wiki/Greenhouse_gas_emission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United States aanvankelijk geratificeerd maar door toedoen van Trump eruit gestapt.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Effect COVID19? </a:t>
            </a:r>
            <a:r>
              <a:rPr>
                <a:solidFill>
                  <a:srgbClr val="000000"/>
                </a:solidFill>
              </a:rPr>
              <a:t>Niet alleen CO2 emissies uit fossiele brandstoffen. Ook door ontbossing. Daarnaast andere broeikasgassen. Plaatje Martijn Schaap als reserve.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Check pledges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Nationally Determined Contributions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(NDC) or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Intended Nationally Determined Contributions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(INDC) are non-binding national plans highlighting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limate change mitigation"/>
              </a:rPr>
              <a:t>climate actions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including climate related targets for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Greenhouse gas emissions"/>
              </a:rPr>
              <a:t>greenhouse gas emission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reductions, policies and measures governments aim to implement in response to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Climate change"/>
              </a:rPr>
              <a:t>climate change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as a contribution to achieve the global targets set out in 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Paris Agreement"/>
              </a:rPr>
              <a:t>Paris Agreement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Latest UNEP Emissions Gap Report finds new and updated Nationally Determined Contributions only take 7.5% off predicted 2030 emissions, while 55% is needed to meet the 1.5°C Paris goal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Latest climate promises for 2030 put the world on track for a temperature rise this century of at least 2.7°C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Net-zero commitments could shave off another 0.5°C, if these pledges were made robust and if 2030 promises were made consistent with the net-zero commitments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68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88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 1"/>
          <p:cNvSpPr txBox="1">
            <a:spLocks noGrp="1"/>
          </p:cNvSpPr>
          <p:nvPr>
            <p:ph type="ctrTitle"/>
          </p:nvPr>
        </p:nvSpPr>
        <p:spPr>
          <a:xfrm>
            <a:off x="505113" y="2928135"/>
            <a:ext cx="4796352" cy="156490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05255">
              <a:lnSpc>
                <a:spcPct val="110000"/>
              </a:lnSpc>
              <a:defRPr sz="3100" b="1"/>
            </a:pPr>
            <a:r>
              <a:rPr lang="nl-NL" sz="4800" dirty="0"/>
              <a:t>De klimaatcrisis is nu!</a:t>
            </a:r>
            <a:endParaRPr lang="nl-NL" sz="4800" dirty="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Afbeelding 2" descr="Afbeelding met tekst, grond, buiten, oranje&#10;&#10;Automatisch gegenereerde beschrijving">
            <a:extLst>
              <a:ext uri="{FF2B5EF4-FFF2-40B4-BE49-F238E27FC236}">
                <a16:creationId xmlns:a16="http://schemas.microsoft.com/office/drawing/2014/main" id="{205CC01B-7B5A-4F9C-A7E0-8DACA8A58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94" y="416103"/>
            <a:ext cx="6025793" cy="60257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F562A-DA7B-46F9-B453-FD89CE78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EDBA2F-33DD-4566-B2FC-4F1859B5E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9" y="357575"/>
            <a:ext cx="10515600" cy="59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4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F3E52-3B13-46B6-A83E-955B17E2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581"/>
          </a:xfrm>
        </p:spPr>
        <p:txBody>
          <a:bodyPr/>
          <a:lstStyle/>
          <a:p>
            <a:r>
              <a:rPr lang="nl-NL" b="1" dirty="0"/>
              <a:t>Het blijft vooralsnog bij voornemens …….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4A8289-F631-488D-90D8-9F655C2AD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7942" y="1825625"/>
            <a:ext cx="3935857" cy="4351338"/>
          </a:xfrm>
        </p:spPr>
        <p:txBody>
          <a:bodyPr>
            <a:normAutofit lnSpcReduction="10000"/>
          </a:bodyPr>
          <a:lstStyle/>
          <a:p>
            <a:r>
              <a:rPr lang="nl-NL" sz="2400" b="0" i="0" dirty="0">
                <a:solidFill>
                  <a:srgbClr val="0F1419"/>
                </a:solidFill>
                <a:effectLst/>
              </a:rPr>
              <a:t>Slechts 75 van de 197 landen die de Paris Agreement ondertekenden hebben hun actieplan voor </a:t>
            </a:r>
            <a:r>
              <a:rPr lang="nl-NL" sz="2400" dirty="0">
                <a:solidFill>
                  <a:srgbClr val="0F1419"/>
                </a:solidFill>
              </a:rPr>
              <a:t>het reduceren van emissies ingediend.</a:t>
            </a:r>
          </a:p>
          <a:p>
            <a:r>
              <a:rPr lang="nl-NL" sz="2400" b="0" i="0" dirty="0">
                <a:solidFill>
                  <a:srgbClr val="0F1419"/>
                </a:solidFill>
                <a:effectLst/>
              </a:rPr>
              <a:t>De tot dusver ingediende actieplannen resulteren in een reductie van emissies van broeikasgassen in 2030 die slechts een fractie is van wat nodig is om op een traject onder 2 graden te blijven.</a:t>
            </a:r>
          </a:p>
          <a:p>
            <a:endParaRPr lang="nl-NL" sz="2000" dirty="0"/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64D6E41-2E7A-43E4-937A-55545706F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7" y="1391857"/>
            <a:ext cx="6230420" cy="52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56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el 1"/>
          <p:cNvSpPr txBox="1">
            <a:spLocks noGrp="1"/>
          </p:cNvSpPr>
          <p:nvPr>
            <p:ph type="title"/>
          </p:nvPr>
        </p:nvSpPr>
        <p:spPr>
          <a:xfrm>
            <a:off x="2167846" y="365125"/>
            <a:ext cx="9185955" cy="120682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r>
              <a:t>Waar koersen we op af?</a:t>
            </a:r>
            <a:br/>
            <a:r>
              <a:rPr sz="2400"/>
              <a:t>Verschillende scenario’s voor de toekomst</a:t>
            </a:r>
          </a:p>
        </p:txBody>
      </p:sp>
      <p:pic>
        <p:nvPicPr>
          <p:cNvPr id="163" name="Tijdelijke aanduiding voor inhoud 4" descr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823" y="1828800"/>
            <a:ext cx="7149719" cy="466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B6FA9-DB41-4817-B14E-B6B8C2FE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441" y="365125"/>
            <a:ext cx="83058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DEEE6D2-A035-484B-A02A-59E51747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7" y="365125"/>
            <a:ext cx="8558374" cy="63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66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8BFCD32-F485-4FF5-AF30-0C8B4792D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0" y="1638727"/>
            <a:ext cx="10798519" cy="4869951"/>
          </a:xfrm>
          <a:prstGeom prst="rect">
            <a:avLst/>
          </a:prstGeom>
        </p:spPr>
      </p:pic>
      <p:sp>
        <p:nvSpPr>
          <p:cNvPr id="21" name="Rechthoek">
            <a:extLst>
              <a:ext uri="{FF2B5EF4-FFF2-40B4-BE49-F238E27FC236}">
                <a16:creationId xmlns:a16="http://schemas.microsoft.com/office/drawing/2014/main" id="{EB27EAE5-47C9-41C4-8B21-5D5DC2C67E9A}"/>
              </a:ext>
            </a:extLst>
          </p:cNvPr>
          <p:cNvSpPr/>
          <p:nvPr/>
        </p:nvSpPr>
        <p:spPr>
          <a:xfrm>
            <a:off x="2379408" y="226032"/>
            <a:ext cx="7678992" cy="986320"/>
          </a:xfrm>
          <a:prstGeom prst="rect">
            <a:avLst/>
          </a:prstGeom>
          <a:solidFill>
            <a:schemeClr val="accent6"/>
          </a:solidFill>
          <a:ln w="12700" cap="flat">
            <a:solidFill>
              <a:srgbClr val="32538F"/>
            </a:solidFill>
            <a:prstDash val="solid"/>
            <a:miter lim="8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nl-NL" dirty="0">
                <a:solidFill>
                  <a:schemeClr val="bg1"/>
                </a:solidFill>
              </a:rPr>
              <a:t>Hoe blijven we onder de </a:t>
            </a:r>
            <a:r>
              <a:rPr lang="nl-NL" b="0" i="0" dirty="0">
                <a:solidFill>
                  <a:schemeClr val="bg1"/>
                </a:solidFill>
                <a:effectLst/>
              </a:rPr>
              <a:t>1.5°C?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266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bord&#10;&#10;Automatisch gegenereerde beschrijving">
            <a:extLst>
              <a:ext uri="{FF2B5EF4-FFF2-40B4-BE49-F238E27FC236}">
                <a16:creationId xmlns:a16="http://schemas.microsoft.com/office/drawing/2014/main" id="{13CD577C-7072-431F-B54D-E90464051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 r="1" b="2205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46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514EC-05BF-4B2B-A27C-494D7B28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90" y="365125"/>
            <a:ext cx="9720209" cy="785581"/>
          </a:xfrm>
        </p:spPr>
        <p:txBody>
          <a:bodyPr>
            <a:normAutofit/>
          </a:bodyPr>
          <a:lstStyle/>
          <a:p>
            <a:r>
              <a:rPr lang="nl-NL" sz="4000" b="1" dirty="0"/>
              <a:t>Aandeel duurzame energie neemt snel toe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F72BE2B4-E8D8-4939-8CF7-28C6EED9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398" y="1411324"/>
            <a:ext cx="8589238" cy="526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799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CFFEB265-02FF-4D3D-8597-09414F5C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623" y="503434"/>
            <a:ext cx="7988748" cy="60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6E48EA4-D7B1-4650-A530-AD3A5FE2CC71}"/>
              </a:ext>
            </a:extLst>
          </p:cNvPr>
          <p:cNvSpPr/>
          <p:nvPr/>
        </p:nvSpPr>
        <p:spPr>
          <a:xfrm>
            <a:off x="381629" y="2802491"/>
            <a:ext cx="3162955" cy="221336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i="0" dirty="0">
                <a:solidFill>
                  <a:srgbClr val="FF0000"/>
                </a:solidFill>
                <a:effectLst/>
                <a:latin typeface="Neue Helvetica W01"/>
              </a:rPr>
              <a:t>Ook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Neue Helvetica W01"/>
              </a:rPr>
              <a:t>wereldwijd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Neue Helvetica W01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Neue Helvetica W01"/>
              </a:rPr>
              <a:t>sterke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Neue Helvetica W01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Neue Helvetica W01"/>
              </a:rPr>
              <a:t>groei</a:t>
            </a:r>
            <a:br>
              <a:rPr lang="en-US" sz="1200" b="1" i="0" dirty="0">
                <a:solidFill>
                  <a:srgbClr val="FF0000"/>
                </a:solidFill>
                <a:effectLst/>
                <a:latin typeface="Neue Helvetica W01"/>
              </a:rPr>
            </a:br>
            <a:br>
              <a:rPr lang="en-US" sz="1200" b="1" i="0" dirty="0">
                <a:solidFill>
                  <a:srgbClr val="FF0000"/>
                </a:solidFill>
                <a:effectLst/>
                <a:latin typeface="Neue Helvetica W01"/>
              </a:rPr>
            </a:b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IEA </a:t>
            </a:r>
            <a:r>
              <a:rPr lang="en-US" sz="1800" i="0" dirty="0" err="1">
                <a:solidFill>
                  <a:srgbClr val="FF0000"/>
                </a:solidFill>
                <a:effectLst/>
                <a:latin typeface="Neue Helvetica W01"/>
              </a:rPr>
              <a:t>stelt</a:t>
            </a: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 prognoses van </a:t>
            </a:r>
            <a:r>
              <a:rPr lang="en-US" sz="1800" i="0" dirty="0" err="1">
                <a:solidFill>
                  <a:srgbClr val="FF0000"/>
                </a:solidFill>
                <a:effectLst/>
                <a:latin typeface="Neue Helvetica W01"/>
              </a:rPr>
              <a:t>wereldwijd</a:t>
            </a: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 </a:t>
            </a:r>
            <a:r>
              <a:rPr lang="en-US" sz="1800" i="0" dirty="0" err="1">
                <a:solidFill>
                  <a:srgbClr val="FF0000"/>
                </a:solidFill>
                <a:effectLst/>
                <a:latin typeface="Neue Helvetica W01"/>
              </a:rPr>
              <a:t>vermogen</a:t>
            </a: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 </a:t>
            </a:r>
            <a:r>
              <a:rPr lang="en-US" sz="1800" i="0" dirty="0" err="1">
                <a:solidFill>
                  <a:srgbClr val="FF0000"/>
                </a:solidFill>
                <a:effectLst/>
                <a:latin typeface="Neue Helvetica W01"/>
              </a:rPr>
              <a:t>zonne-energie</a:t>
            </a: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 </a:t>
            </a:r>
            <a:r>
              <a:rPr lang="en-US" sz="1800" i="0" dirty="0" err="1">
                <a:solidFill>
                  <a:srgbClr val="FF0000"/>
                </a:solidFill>
                <a:effectLst/>
                <a:latin typeface="Neue Helvetica W01"/>
              </a:rPr>
              <a:t>jaarlijks</a:t>
            </a: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 </a:t>
            </a:r>
            <a:r>
              <a:rPr lang="en-US" sz="1800" i="0" dirty="0" err="1">
                <a:solidFill>
                  <a:srgbClr val="FF0000"/>
                </a:solidFill>
                <a:effectLst/>
                <a:latin typeface="Neue Helvetica W01"/>
              </a:rPr>
              <a:t>naar</a:t>
            </a: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 </a:t>
            </a:r>
            <a:r>
              <a:rPr lang="en-US" sz="1800" i="0" dirty="0" err="1">
                <a:solidFill>
                  <a:srgbClr val="FF0000"/>
                </a:solidFill>
                <a:effectLst/>
                <a:latin typeface="Neue Helvetica W01"/>
              </a:rPr>
              <a:t>boven</a:t>
            </a: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 </a:t>
            </a:r>
            <a:r>
              <a:rPr lang="en-US" sz="1800" i="0" dirty="0" err="1">
                <a:solidFill>
                  <a:srgbClr val="FF0000"/>
                </a:solidFill>
                <a:effectLst/>
                <a:latin typeface="Neue Helvetica W01"/>
              </a:rPr>
              <a:t>bij</a:t>
            </a:r>
            <a:r>
              <a:rPr lang="en-US" sz="1800" i="0" dirty="0">
                <a:solidFill>
                  <a:srgbClr val="FF0000"/>
                </a:solidFill>
                <a:effectLst/>
                <a:latin typeface="Neue Helvetica W01"/>
              </a:rPr>
              <a:t>.</a:t>
            </a:r>
            <a:endParaRPr kumimoji="0" lang="nl-NL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87934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214" y="561994"/>
            <a:ext cx="9511991" cy="1118795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/>
              <a:t>Het halen van klimaatdoestellingen vereist een transitie van ongekende omvang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214" y="2345449"/>
            <a:ext cx="10224622" cy="405392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nl-NL" sz="2400" dirty="0"/>
              <a:t>Innovatie en schaalvergroting zijn nodig om een (technologische) transitie naar een duurzame wijze van energievoorziening, productie van materialen, vervoer, voedselproductie mogelijk te maken.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nl-NL" sz="2400" dirty="0"/>
              <a:t>Maar …. met technologie alleen gaan we het niet redden.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nl-NL" sz="2400" dirty="0"/>
              <a:t>Om de klimaatcrisis het hoofd te kunnen bieden is een ingrijpende verandering noodzakelijk in levenswijze en gedrag.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3" y="6168987"/>
            <a:ext cx="1839951" cy="4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266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21560C-7B15-48F4-A84D-693EB400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Manifest juli jl. aangeboden aan de fractievoorzitters van partijen in de Haarlemse gemeenteraad</a:t>
            </a: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815D295D-14CD-493C-9265-582285431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55" y="195743"/>
            <a:ext cx="5015173" cy="64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59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ctrTitle"/>
          </p:nvPr>
        </p:nvSpPr>
        <p:spPr>
          <a:xfrm>
            <a:off x="1757914" y="475370"/>
            <a:ext cx="8902998" cy="628336"/>
          </a:xfrm>
          <a:prstGeom prst="rect">
            <a:avLst/>
          </a:prstGeom>
        </p:spPr>
        <p:txBody>
          <a:bodyPr/>
          <a:lstStyle>
            <a:lvl1pPr defTabSz="822958">
              <a:defRPr sz="3200" b="1"/>
            </a:lvl1pPr>
          </a:lstStyle>
          <a:p>
            <a:r>
              <a:t>Een leefbare wereld voor onze kleinkinderen</a:t>
            </a:r>
          </a:p>
        </p:txBody>
      </p:sp>
      <p:pic>
        <p:nvPicPr>
          <p:cNvPr id="13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54" y="1380304"/>
            <a:ext cx="6020660" cy="3988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63" y="6016869"/>
            <a:ext cx="1639231" cy="41083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hthoek 1"/>
          <p:cNvSpPr txBox="1"/>
          <p:nvPr/>
        </p:nvSpPr>
        <p:spPr>
          <a:xfrm>
            <a:off x="2856214" y="5693702"/>
            <a:ext cx="600456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Een beweging voor iedereen die zich wil inzetten voor de volgende generaties </a:t>
            </a:r>
          </a:p>
        </p:txBody>
      </p:sp>
      <p:pic>
        <p:nvPicPr>
          <p:cNvPr id="134" name="Afbeelding 6" descr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518" y="1993187"/>
            <a:ext cx="2568540" cy="319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sz="4000" dirty="0" err="1"/>
              <a:t>Klimaatakkoord</a:t>
            </a:r>
            <a:r>
              <a:rPr dirty="0"/>
              <a:t> van </a:t>
            </a:r>
            <a:r>
              <a:rPr dirty="0" err="1"/>
              <a:t>Parijs</a:t>
            </a:r>
            <a:r>
              <a:rPr dirty="0"/>
              <a:t> </a:t>
            </a:r>
          </a:p>
        </p:txBody>
      </p:sp>
      <p:sp>
        <p:nvSpPr>
          <p:cNvPr id="17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913858"/>
            <a:ext cx="10515600" cy="2658142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Opwarming</a:t>
            </a:r>
            <a:r>
              <a:rPr dirty="0"/>
              <a:t> </a:t>
            </a:r>
            <a:r>
              <a:rPr dirty="0" err="1"/>
              <a:t>ruim</a:t>
            </a:r>
            <a:r>
              <a:rPr dirty="0"/>
              <a:t> </a:t>
            </a:r>
            <a:r>
              <a:rPr dirty="0" err="1"/>
              <a:t>beneden</a:t>
            </a:r>
            <a:r>
              <a:rPr dirty="0"/>
              <a:t> 2 °C, </a:t>
            </a:r>
            <a:r>
              <a:rPr dirty="0" err="1"/>
              <a:t>streven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niet</a:t>
            </a:r>
            <a:r>
              <a:rPr dirty="0"/>
              <a:t> </a:t>
            </a:r>
            <a:r>
              <a:rPr dirty="0" err="1"/>
              <a:t>meer</a:t>
            </a:r>
            <a:r>
              <a:rPr dirty="0"/>
              <a:t> dan 1,5 °C</a:t>
            </a:r>
          </a:p>
          <a:p>
            <a:r>
              <a:rPr dirty="0" err="1"/>
              <a:t>Broeikasgassen</a:t>
            </a:r>
            <a:r>
              <a:rPr dirty="0"/>
              <a:t> </a:t>
            </a:r>
            <a:r>
              <a:rPr dirty="0" err="1"/>
              <a:t>mondiaal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“</a:t>
            </a:r>
            <a:r>
              <a:rPr dirty="0" err="1"/>
              <a:t>netto</a:t>
            </a:r>
            <a:r>
              <a:rPr dirty="0"/>
              <a:t> </a:t>
            </a:r>
            <a:r>
              <a:rPr dirty="0" err="1"/>
              <a:t>nul</a:t>
            </a:r>
            <a:r>
              <a:rPr dirty="0"/>
              <a:t>” in </a:t>
            </a:r>
            <a:r>
              <a:rPr dirty="0" err="1"/>
              <a:t>tweede</a:t>
            </a:r>
            <a:r>
              <a:rPr dirty="0"/>
              <a:t> </a:t>
            </a:r>
            <a:r>
              <a:rPr dirty="0" err="1"/>
              <a:t>helft</a:t>
            </a:r>
            <a:r>
              <a:rPr dirty="0"/>
              <a:t>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eeuw</a:t>
            </a:r>
            <a:endParaRPr dirty="0"/>
          </a:p>
          <a:p>
            <a:r>
              <a:rPr dirty="0"/>
              <a:t>5 </a:t>
            </a:r>
            <a:r>
              <a:rPr dirty="0" err="1"/>
              <a:t>jaarlijkse</a:t>
            </a:r>
            <a:r>
              <a:rPr dirty="0"/>
              <a:t> </a:t>
            </a:r>
            <a:r>
              <a:rPr dirty="0" err="1"/>
              <a:t>aanscherping</a:t>
            </a:r>
            <a:r>
              <a:rPr dirty="0"/>
              <a:t> van (</a:t>
            </a:r>
            <a:r>
              <a:rPr dirty="0" err="1"/>
              <a:t>vrijwillige</a:t>
            </a:r>
            <a:r>
              <a:rPr dirty="0"/>
              <a:t>) </a:t>
            </a:r>
            <a:r>
              <a:rPr dirty="0" err="1"/>
              <a:t>landenplannen</a:t>
            </a:r>
            <a:endParaRPr dirty="0"/>
          </a:p>
        </p:txBody>
      </p:sp>
      <p:sp>
        <p:nvSpPr>
          <p:cNvPr id="179" name="TextBox 3"/>
          <p:cNvSpPr txBox="1"/>
          <p:nvPr/>
        </p:nvSpPr>
        <p:spPr>
          <a:xfrm>
            <a:off x="838200" y="4655218"/>
            <a:ext cx="5757810" cy="1200325"/>
          </a:xfrm>
          <a:prstGeom prst="rect">
            <a:avLst/>
          </a:prstGeom>
          <a:ln w="28575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400"/>
            </a:lvl1pPr>
          </a:lstStyle>
          <a:p>
            <a:r>
              <a:rPr dirty="0"/>
              <a:t>Op 4 </a:t>
            </a:r>
            <a:r>
              <a:rPr dirty="0" err="1"/>
              <a:t>november</a:t>
            </a:r>
            <a:r>
              <a:rPr dirty="0"/>
              <a:t> 2016 is het </a:t>
            </a:r>
            <a:r>
              <a:rPr dirty="0" err="1"/>
              <a:t>verdrag</a:t>
            </a:r>
            <a:r>
              <a:rPr dirty="0"/>
              <a:t> </a:t>
            </a:r>
            <a:r>
              <a:rPr dirty="0" err="1"/>
              <a:t>officieel</a:t>
            </a:r>
            <a:r>
              <a:rPr dirty="0"/>
              <a:t> in </a:t>
            </a:r>
            <a:r>
              <a:rPr dirty="0" err="1"/>
              <a:t>werking</a:t>
            </a:r>
            <a:r>
              <a:rPr dirty="0"/>
              <a:t> </a:t>
            </a:r>
            <a:r>
              <a:rPr dirty="0" err="1"/>
              <a:t>getreden</a:t>
            </a:r>
            <a:r>
              <a:rPr dirty="0"/>
              <a:t> en door 19</a:t>
            </a:r>
            <a:r>
              <a:rPr lang="nl-NL" dirty="0"/>
              <a:t>7</a:t>
            </a:r>
            <a:r>
              <a:rPr dirty="0"/>
              <a:t> </a:t>
            </a:r>
            <a:r>
              <a:rPr dirty="0" err="1"/>
              <a:t>landen</a:t>
            </a:r>
            <a:r>
              <a:rPr dirty="0"/>
              <a:t> </a:t>
            </a:r>
            <a:r>
              <a:rPr dirty="0" err="1"/>
              <a:t>geratificeerd</a:t>
            </a:r>
            <a:endParaRPr dirty="0"/>
          </a:p>
        </p:txBody>
      </p:sp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596" y="3719088"/>
            <a:ext cx="4535248" cy="2551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214" y="575060"/>
            <a:ext cx="9511991" cy="11187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Ambities</a:t>
            </a:r>
            <a:r>
              <a:rPr lang="en-US" sz="4000" b="1" dirty="0"/>
              <a:t> van de EU en Nederland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758" y="2040631"/>
            <a:ext cx="9098348" cy="405392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European Green Deal: 55% CO2 reductie in 2030 t.o.v. 1990, netto CO2 nul in 2050  </a:t>
            </a:r>
          </a:p>
          <a:p>
            <a:pPr marL="342900" indent="-342900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Klimaatakkoord Nederland: in 2030 49% minder CO2 uitstoot ten opzichte van 1990 en 95% minder in 2050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3" y="6168987"/>
            <a:ext cx="1839951" cy="4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234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8A04B-4065-44C9-8209-427C54BD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305"/>
          </a:xfrm>
        </p:spPr>
        <p:txBody>
          <a:bodyPr>
            <a:normAutofit/>
          </a:bodyPr>
          <a:lstStyle/>
          <a:p>
            <a:r>
              <a:rPr lang="nl-NL" sz="3600" dirty="0"/>
              <a:t>Uitstoot broeikasgassen in Nederland vanaf 1990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386A52-E290-40C8-B222-2C0A8FA9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4" y="1345916"/>
            <a:ext cx="8886350" cy="54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85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19D31-2F30-4A42-9408-2DF5C1BD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547"/>
          </a:xfrm>
        </p:spPr>
        <p:txBody>
          <a:bodyPr>
            <a:normAutofit/>
          </a:bodyPr>
          <a:lstStyle/>
          <a:p>
            <a:r>
              <a:rPr lang="nl-NL" sz="3200" b="1" dirty="0"/>
              <a:t>	Uitstoot broeikasgassen in Nederland 1990 t/m 2018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A5BDB8-E208-48F3-882A-EC641E20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13" y="1561672"/>
            <a:ext cx="9055307" cy="511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378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A9B50D97-C7B7-4858-9AB4-F73DE523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8" y="3305691"/>
            <a:ext cx="5294716" cy="25282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BA273EC-32E8-4329-9AD9-74517AC1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8" y="1372949"/>
            <a:ext cx="5294714" cy="2713541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3EC43DF-770B-4075-9432-788DCED0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87" y="1277979"/>
            <a:ext cx="3622457" cy="18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766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DE504-A287-4C54-8DDB-082718FE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Uitstoot van CO2 door EU27 landen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5E27A9-5D21-4E65-A9FB-1E463CDD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1825624"/>
            <a:ext cx="8367722" cy="47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210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el 1"/>
          <p:cNvSpPr txBox="1">
            <a:spLocks noGrp="1"/>
          </p:cNvSpPr>
          <p:nvPr>
            <p:ph type="title"/>
          </p:nvPr>
        </p:nvSpPr>
        <p:spPr>
          <a:xfrm>
            <a:off x="2321960" y="365125"/>
            <a:ext cx="7769095" cy="1186273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200" b="1"/>
            </a:lvl1pPr>
          </a:lstStyle>
          <a:p>
            <a:r>
              <a:rPr sz="3600" dirty="0" err="1"/>
              <a:t>Uitstoot</a:t>
            </a:r>
            <a:r>
              <a:rPr sz="3600" dirty="0"/>
              <a:t> CO₂ </a:t>
            </a:r>
            <a:r>
              <a:rPr sz="3600" dirty="0" err="1"/>
              <a:t>uit</a:t>
            </a:r>
            <a:r>
              <a:rPr sz="3600" dirty="0"/>
              <a:t> </a:t>
            </a:r>
            <a:r>
              <a:rPr sz="3600" dirty="0" err="1"/>
              <a:t>fossiele</a:t>
            </a:r>
            <a:r>
              <a:rPr sz="3600" dirty="0"/>
              <a:t> </a:t>
            </a:r>
            <a:r>
              <a:rPr sz="3600" dirty="0" err="1"/>
              <a:t>brandstoffen</a:t>
            </a:r>
            <a:r>
              <a:rPr sz="3600" dirty="0"/>
              <a:t> </a:t>
            </a:r>
            <a:r>
              <a:rPr sz="3600" dirty="0" err="1"/>
              <a:t>neemt</a:t>
            </a:r>
            <a:r>
              <a:rPr sz="3600" dirty="0"/>
              <a:t> </a:t>
            </a:r>
            <a:r>
              <a:rPr sz="3600" dirty="0" err="1"/>
              <a:t>nog</a:t>
            </a:r>
            <a:r>
              <a:rPr sz="3600" dirty="0"/>
              <a:t> steeds toe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ED547F-6389-45C3-B226-D86A801D0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19" y="1773598"/>
            <a:ext cx="8763855" cy="49361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9190</TotalTime>
  <Words>529</Words>
  <Application>Microsoft Office PowerPoint</Application>
  <PresentationFormat>Breedbeeld</PresentationFormat>
  <Paragraphs>34</Paragraphs>
  <Slides>19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inherit</vt:lpstr>
      <vt:lpstr>Neue Helvetica W01</vt:lpstr>
      <vt:lpstr>Office Theme</vt:lpstr>
      <vt:lpstr>De klimaatcrisis is nu!</vt:lpstr>
      <vt:lpstr>Een leefbare wereld voor onze kleinkinderen</vt:lpstr>
      <vt:lpstr>Klimaatakkoord van Parijs </vt:lpstr>
      <vt:lpstr>Ambities van de EU en Nederland</vt:lpstr>
      <vt:lpstr>Uitstoot broeikasgassen in Nederland vanaf 1990</vt:lpstr>
      <vt:lpstr> Uitstoot broeikasgassen in Nederland 1990 t/m 2018</vt:lpstr>
      <vt:lpstr>PowerPoint-presentatie</vt:lpstr>
      <vt:lpstr>Uitstoot van CO2 door EU27 landen</vt:lpstr>
      <vt:lpstr>Uitstoot CO₂ uit fossiele brandstoffen neemt nog steeds toe </vt:lpstr>
      <vt:lpstr>PowerPoint-presentatie</vt:lpstr>
      <vt:lpstr>Het blijft vooralsnog bij voornemens …….</vt:lpstr>
      <vt:lpstr>Waar koersen we op af? Verschillende scenario’s voor de toekomst</vt:lpstr>
      <vt:lpstr>PowerPoint-presentatie</vt:lpstr>
      <vt:lpstr>PowerPoint-presentatie</vt:lpstr>
      <vt:lpstr>PowerPoint-presentatie</vt:lpstr>
      <vt:lpstr>Aandeel duurzame energie neemt snel toe</vt:lpstr>
      <vt:lpstr>PowerPoint-presentatie</vt:lpstr>
      <vt:lpstr>Het halen van klimaatdoestellingen vereist een transitie van ongekende omvang</vt:lpstr>
      <vt:lpstr>Manifest juli jl. aangeboden aan de fractievoorzitters van partijen in de Haarlemse gemeenteraad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Klimaatverandering en energietransitie  Webinar voor energie coöperatie HET</dc:title>
  <dc:creator>Kees van Deelen</dc:creator>
  <cp:lastModifiedBy>Kees van Deelen</cp:lastModifiedBy>
  <cp:revision>33</cp:revision>
  <dcterms:modified xsi:type="dcterms:W3CDTF">2021-11-10T12:22:00Z</dcterms:modified>
</cp:coreProperties>
</file>