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225" r:id="rId2"/>
    <p:sldId id="1239" r:id="rId3"/>
    <p:sldId id="2228" r:id="rId4"/>
    <p:sldId id="2229" r:id="rId5"/>
    <p:sldId id="2218" r:id="rId6"/>
    <p:sldId id="2227" r:id="rId7"/>
    <p:sldId id="2217" r:id="rId8"/>
    <p:sldId id="2226" r:id="rId9"/>
    <p:sldId id="971" r:id="rId10"/>
    <p:sldId id="2141" r:id="rId11"/>
    <p:sldId id="954" r:id="rId12"/>
    <p:sldId id="955" r:id="rId13"/>
    <p:sldId id="2213" r:id="rId14"/>
    <p:sldId id="956" r:id="rId15"/>
    <p:sldId id="2219" r:id="rId16"/>
    <p:sldId id="2222" r:id="rId17"/>
    <p:sldId id="2223" r:id="rId18"/>
    <p:sldId id="2224" r:id="rId19"/>
    <p:sldId id="2221" r:id="rId20"/>
    <p:sldId id="2220" r:id="rId21"/>
    <p:sldId id="2234" r:id="rId22"/>
    <p:sldId id="2243" r:id="rId23"/>
    <p:sldId id="2193" r:id="rId24"/>
    <p:sldId id="2238" r:id="rId25"/>
    <p:sldId id="2240" r:id="rId26"/>
    <p:sldId id="2241" r:id="rId27"/>
    <p:sldId id="2242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58" autoAdjust="0"/>
    <p:restoredTop sz="94737"/>
  </p:normalViewPr>
  <p:slideViewPr>
    <p:cSldViewPr>
      <p:cViewPr varScale="1">
        <p:scale>
          <a:sx n="100" d="100"/>
          <a:sy n="100" d="100"/>
        </p:scale>
        <p:origin x="160" y="47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73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0EC3C-9C18-4FF8-8BF1-87BFC2507E84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60358-391A-47B8-B500-6C03F6D7D33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32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A2AA8-5CD9-134F-B487-75613C7527BE}" type="slidenum">
              <a:rPr lang="nl-NL" smtClean="0">
                <a:solidFill>
                  <a:prstClr val="black"/>
                </a:solidFill>
              </a:rPr>
              <a:pPr/>
              <a:t>10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953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AD584-1973-1B4B-A85F-AD34A83ADDDA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0261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A2AA8-5CD9-134F-B487-75613C7527B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7969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3102" y="462841"/>
            <a:ext cx="8850898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93102" y="1428471"/>
            <a:ext cx="8850898" cy="33377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93102" y="334201"/>
            <a:ext cx="8850898" cy="3429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solidFill>
                  <a:srgbClr val="2A65AF"/>
                </a:solidFill>
              </a:defRPr>
            </a:lvl1pPr>
            <a:lvl2pPr marL="457189" indent="0">
              <a:buFontTx/>
              <a:buNone/>
              <a:defRPr/>
            </a:lvl2pPr>
            <a:lvl3pPr marL="914378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0767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62000">
              <a:schemeClr val="tx1">
                <a:lumMod val="85000"/>
                <a:lumOff val="15000"/>
              </a:schemeClr>
            </a:gs>
            <a:gs pos="91000">
              <a:schemeClr val="tx1">
                <a:lumMod val="75000"/>
                <a:lumOff val="25000"/>
              </a:schemeClr>
            </a:gs>
            <a:gs pos="100000">
              <a:schemeClr val="tx1">
                <a:lumMod val="65000"/>
                <a:lumOff val="35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D75E996-E505-FF45-8106-271E3E7E0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AD0096E-66D4-7442-8B67-2A9D856D5C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150"/>
          <a:stretch/>
        </p:blipFill>
        <p:spPr>
          <a:xfrm>
            <a:off x="4068154" y="4127500"/>
            <a:ext cx="1015645" cy="1016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E1442E1-B21A-FE40-B03F-B22448191FBA}"/>
              </a:ext>
            </a:extLst>
          </p:cNvPr>
          <p:cNvSpPr txBox="1"/>
          <p:nvPr/>
        </p:nvSpPr>
        <p:spPr>
          <a:xfrm>
            <a:off x="533400" y="4497169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arash@unify.energy</a:t>
            </a:r>
            <a:endParaRPr lang="nl-NL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@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arashaaz</a:t>
            </a:r>
            <a:endParaRPr lang="nl-NL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053C034-58F9-BA40-9DE8-111921FA8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368" y="3985361"/>
            <a:ext cx="2104008" cy="130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20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E5B4FB4C-E6A3-A347-BA46-854225978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80" y="-1158"/>
            <a:ext cx="77025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827584" y="816267"/>
            <a:ext cx="7427742" cy="350865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457189"/>
            <a:r>
              <a:rPr lang="nl-NL" sz="3600" b="1" dirty="0">
                <a:solidFill>
                  <a:schemeClr val="bg2"/>
                </a:solidFill>
                <a:latin typeface="Weissenhof Grotesk" panose="020B0503030401020104" pitchFamily="34" charset="77"/>
              </a:rPr>
              <a:t>wij verbranden</a:t>
            </a:r>
          </a:p>
          <a:p>
            <a:pPr algn="ctr" defTabSz="457189"/>
            <a:r>
              <a:rPr lang="nl-NL" sz="3600" b="1" dirty="0">
                <a:solidFill>
                  <a:schemeClr val="bg2"/>
                </a:solidFill>
                <a:latin typeface="Weissenhof Grotesk" panose="020B0503030401020104" pitchFamily="34" charset="77"/>
              </a:rPr>
              <a:t>500 miljoen jaar</a:t>
            </a:r>
            <a:r>
              <a:rPr lang="nl-NL" sz="2400" b="1" dirty="0">
                <a:solidFill>
                  <a:schemeClr val="bg2"/>
                </a:solidFill>
                <a:latin typeface="Weissenhof Grotesk" panose="020B0503030401020104" pitchFamily="34" charset="77"/>
              </a:rPr>
              <a:t> fossiele opbouw</a:t>
            </a:r>
          </a:p>
          <a:p>
            <a:pPr algn="ctr" defTabSz="457189"/>
            <a:r>
              <a:rPr lang="nl-NL" sz="2400" b="1" dirty="0">
                <a:solidFill>
                  <a:schemeClr val="bg2"/>
                </a:solidFill>
                <a:latin typeface="Weissenhof Grotesk" panose="020B0503030401020104" pitchFamily="34" charset="77"/>
              </a:rPr>
              <a:t>in</a:t>
            </a:r>
            <a:r>
              <a:rPr lang="nl-NL" sz="3600" b="1" dirty="0">
                <a:solidFill>
                  <a:schemeClr val="bg2"/>
                </a:solidFill>
                <a:latin typeface="Weissenhof Grotesk" panose="020B0503030401020104" pitchFamily="34" charset="77"/>
              </a:rPr>
              <a:t> 500 jaar, </a:t>
            </a:r>
            <a:r>
              <a:rPr lang="nl-NL" sz="2400" b="1" dirty="0">
                <a:solidFill>
                  <a:schemeClr val="bg2"/>
                </a:solidFill>
                <a:latin typeface="Weissenhof Grotesk" panose="020B0503030401020104" pitchFamily="34" charset="77"/>
              </a:rPr>
              <a:t>wat betekent dat wij</a:t>
            </a:r>
          </a:p>
          <a:p>
            <a:pPr algn="ctr" defTabSz="457189"/>
            <a:r>
              <a:rPr lang="nl-NL" sz="6600" b="1" dirty="0">
                <a:solidFill>
                  <a:schemeClr val="bg2"/>
                </a:solidFill>
                <a:latin typeface="Weissenhof Grotesk" panose="020B0503030401020104" pitchFamily="34" charset="77"/>
              </a:rPr>
              <a:t>1.000.000x</a:t>
            </a:r>
            <a:r>
              <a:rPr lang="nl-NL" sz="6600" b="1" dirty="0">
                <a:gradFill flip="none" rotWithShape="1">
                  <a:gsLst>
                    <a:gs pos="0">
                      <a:srgbClr val="DC1A5B"/>
                    </a:gs>
                    <a:gs pos="100000">
                      <a:srgbClr val="009EE2"/>
                    </a:gs>
                    <a:gs pos="50000">
                      <a:srgbClr val="874D8F"/>
                    </a:gs>
                  </a:gsLst>
                  <a:lin ang="0" scaled="1"/>
                  <a:tileRect/>
                </a:gradFill>
                <a:latin typeface="Weissenhof Grotesk" panose="020B0503030401020104" pitchFamily="34" charset="77"/>
              </a:rPr>
              <a:t> </a:t>
            </a:r>
            <a:br>
              <a:rPr lang="nl-NL" sz="6600" b="1" dirty="0">
                <a:gradFill flip="none" rotWithShape="1">
                  <a:gsLst>
                    <a:gs pos="0">
                      <a:srgbClr val="DC1A5B"/>
                    </a:gs>
                    <a:gs pos="100000">
                      <a:srgbClr val="009EE2"/>
                    </a:gs>
                    <a:gs pos="50000">
                      <a:srgbClr val="874D8F"/>
                    </a:gs>
                  </a:gsLst>
                  <a:lin ang="0" scaled="1"/>
                  <a:tileRect/>
                </a:gradFill>
                <a:latin typeface="Weissenhof Grotesk" panose="020B0503030401020104" pitchFamily="34" charset="77"/>
              </a:rPr>
            </a:br>
            <a:r>
              <a:rPr lang="nl-NL" sz="2400" b="1" dirty="0">
                <a:solidFill>
                  <a:schemeClr val="bg2"/>
                </a:solidFill>
                <a:latin typeface="Weissenhof Grotesk" panose="020B0503030401020104" pitchFamily="34" charset="77"/>
              </a:rPr>
              <a:t>minder fossiele energie moeten gebruiken om in balans te zijn met de aarde</a:t>
            </a:r>
          </a:p>
        </p:txBody>
      </p:sp>
    </p:spTree>
    <p:extLst>
      <p:ext uri="{BB962C8B-B14F-4D97-AF65-F5344CB8AC3E}">
        <p14:creationId xmlns:p14="http://schemas.microsoft.com/office/powerpoint/2010/main" val="84411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2654650" y="956193"/>
            <a:ext cx="3834700" cy="72712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nl-NL" sz="4125" b="1" dirty="0">
                <a:solidFill>
                  <a:schemeClr val="bg2"/>
                </a:solidFill>
                <a:latin typeface="Weissenhof Grotesk" panose="020B0503030401020104" pitchFamily="34" charset="77"/>
              </a:rPr>
              <a:t>wat is energie? 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73542" y="20"/>
            <a:ext cx="1473477" cy="72712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nl-NL" sz="4125" b="1" dirty="0" err="1">
                <a:solidFill>
                  <a:schemeClr val="bg2"/>
                </a:solidFill>
                <a:latin typeface="Weissenhof Grotesk" panose="020B0503030401020104" pitchFamily="34" charset="77"/>
              </a:rPr>
              <a:t>ehh</a:t>
            </a:r>
            <a:r>
              <a:rPr lang="is-IS" sz="4125" b="1" dirty="0">
                <a:solidFill>
                  <a:schemeClr val="bg2"/>
                </a:solidFill>
                <a:latin typeface="Weissenhof Grotesk" panose="020B0503030401020104" pitchFamily="34" charset="77"/>
              </a:rPr>
              <a:t>…</a:t>
            </a:r>
            <a:endParaRPr lang="nl-NL" sz="4125" b="1" dirty="0">
              <a:solidFill>
                <a:schemeClr val="bg2"/>
              </a:solidFill>
              <a:latin typeface="Weissenhof Grotesk" panose="020B0503030401020104" pitchFamily="34" charset="77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7654936" y="0"/>
            <a:ext cx="1489506" cy="72712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nl-NL" sz="4125" b="1" dirty="0" err="1">
                <a:solidFill>
                  <a:schemeClr val="bg2"/>
                </a:solidFill>
                <a:latin typeface="Weissenhof Grotesk" panose="020B0503030401020104" pitchFamily="34" charset="77"/>
              </a:rPr>
              <a:t>uhh</a:t>
            </a:r>
            <a:r>
              <a:rPr lang="is-IS" sz="4125" b="1" dirty="0">
                <a:solidFill>
                  <a:schemeClr val="bg2"/>
                </a:solidFill>
                <a:latin typeface="Weissenhof Grotesk" panose="020B0503030401020104" pitchFamily="34" charset="77"/>
              </a:rPr>
              <a:t>…</a:t>
            </a:r>
            <a:endParaRPr lang="nl-NL" sz="4125" b="1" dirty="0">
              <a:solidFill>
                <a:schemeClr val="bg2"/>
              </a:solidFill>
              <a:latin typeface="Weissenhof Grotesk" panose="020B0503030401020104" pitchFamily="34" charset="77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79527" y="4426620"/>
            <a:ext cx="1949569" cy="72712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nl-NL" sz="4125" b="1" dirty="0">
                <a:solidFill>
                  <a:schemeClr val="bg2"/>
                </a:solidFill>
                <a:latin typeface="Weissenhof Grotesk" panose="020B0503030401020104" pitchFamily="34" charset="77"/>
              </a:rPr>
              <a:t>E=mc</a:t>
            </a:r>
            <a:r>
              <a:rPr lang="nl-NL" sz="4125" b="1" baseline="30000" dirty="0">
                <a:solidFill>
                  <a:schemeClr val="bg2"/>
                </a:solidFill>
                <a:latin typeface="Weissenhof Grotesk" panose="020B0503030401020104" pitchFamily="34" charset="77"/>
              </a:rPr>
              <a:t>2</a:t>
            </a:r>
            <a:r>
              <a:rPr lang="is-IS" sz="4125" b="1" dirty="0">
                <a:solidFill>
                  <a:schemeClr val="bg2"/>
                </a:solidFill>
                <a:latin typeface="Weissenhof Grotesk" panose="020B0503030401020104" pitchFamily="34" charset="77"/>
              </a:rPr>
              <a:t>?</a:t>
            </a:r>
            <a:endParaRPr lang="nl-NL" sz="4125" b="1" dirty="0">
              <a:solidFill>
                <a:schemeClr val="bg2"/>
              </a:solidFill>
              <a:latin typeface="Weissenhof Grotesk" panose="020B0503030401020104" pitchFamily="34" charset="77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7121552" y="4391360"/>
            <a:ext cx="2135928" cy="7271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nl-NL" sz="4125" b="1" dirty="0">
                <a:solidFill>
                  <a:schemeClr val="bg2"/>
                </a:solidFill>
                <a:latin typeface="Weissenhof Grotesk" panose="020B0503030401020104" pitchFamily="34" charset="77"/>
              </a:rPr>
              <a:t>¿que?</a:t>
            </a:r>
          </a:p>
        </p:txBody>
      </p:sp>
      <p:pic>
        <p:nvPicPr>
          <p:cNvPr id="6146" name="Picture 2" descr="Captain Marvel Binary Energy GIF - CaptainMarvel Marvel BinaryEnergy -  Discover &amp;amp; Share GIFs | Captain marvel, Ms marvel captain marvel, Captain  marvel powers">
            <a:extLst>
              <a:ext uri="{FF2B5EF4-FFF2-40B4-BE49-F238E27FC236}">
                <a16:creationId xmlns:a16="http://schemas.microsoft.com/office/drawing/2014/main" id="{74F8C822-05CB-0E4A-94CA-B3A64CA04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650" y="1885950"/>
            <a:ext cx="3834700" cy="203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969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22"/>
    </mc:Choice>
    <mc:Fallback xmlns="">
      <p:transition xmlns:p14="http://schemas.microsoft.com/office/powerpoint/2010/main" spd="slow" advTm="33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864800" y="1895641"/>
            <a:ext cx="7427742" cy="136190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nl-NL"/>
            </a:defPPr>
            <a:lvl1pPr algn="ctr">
              <a:defRPr sz="5400">
                <a:solidFill>
                  <a:srgbClr val="595959"/>
                </a:solidFill>
                <a:latin typeface="+mj-lt"/>
              </a:defRPr>
            </a:lvl1pPr>
          </a:lstStyle>
          <a:p>
            <a:r>
              <a:rPr lang="nl-NL" sz="4125" b="1" dirty="0">
                <a:solidFill>
                  <a:schemeClr val="bg2"/>
                </a:solidFill>
                <a:latin typeface="Weissenhof Grotesk" panose="020B0503030401020104" pitchFamily="34" charset="77"/>
              </a:rPr>
              <a:t>het vermogen om arbeid te verrichten</a:t>
            </a:r>
          </a:p>
        </p:txBody>
      </p:sp>
    </p:spTree>
    <p:extLst>
      <p:ext uri="{BB962C8B-B14F-4D97-AF65-F5344CB8AC3E}">
        <p14:creationId xmlns:p14="http://schemas.microsoft.com/office/powerpoint/2010/main" val="2786960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ntoine Lavoisier - Wikipedia">
            <a:extLst>
              <a:ext uri="{FF2B5EF4-FFF2-40B4-BE49-F238E27FC236}">
                <a16:creationId xmlns:a16="http://schemas.microsoft.com/office/drawing/2014/main" id="{E937108B-39F9-8A4B-8FB0-ACF90D39E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9018" b="33804"/>
          <a:stretch/>
        </p:blipFill>
        <p:spPr bwMode="auto">
          <a:xfrm>
            <a:off x="-609600" y="0"/>
            <a:ext cx="6501364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58A62D1-B383-274F-9673-CDCECBEB45F2}"/>
              </a:ext>
            </a:extLst>
          </p:cNvPr>
          <p:cNvSpPr txBox="1"/>
          <p:nvPr/>
        </p:nvSpPr>
        <p:spPr>
          <a:xfrm>
            <a:off x="6296901" y="2038540"/>
            <a:ext cx="2579179" cy="24054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bg2"/>
                </a:solidFill>
              </a:rPr>
              <a:t>“in nature nothing is created, nothing is lost, everything is transformed”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i="1" dirty="0">
                <a:solidFill>
                  <a:schemeClr val="bg2"/>
                </a:solidFill>
              </a:rPr>
              <a:t>Antoine de Lavoisier</a:t>
            </a:r>
          </a:p>
        </p:txBody>
      </p:sp>
    </p:spTree>
    <p:extLst>
      <p:ext uri="{BB962C8B-B14F-4D97-AF65-F5344CB8AC3E}">
        <p14:creationId xmlns:p14="http://schemas.microsoft.com/office/powerpoint/2010/main" val="3650738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130B21FF-E7B7-464A-B5FB-FEF83AD0DD0D}"/>
              </a:ext>
            </a:extLst>
          </p:cNvPr>
          <p:cNvSpPr txBox="1"/>
          <p:nvPr/>
        </p:nvSpPr>
        <p:spPr>
          <a:xfrm>
            <a:off x="1758756" y="1997328"/>
            <a:ext cx="5650452" cy="116717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4125"/>
              </a:lnSpc>
            </a:pPr>
            <a:r>
              <a:rPr lang="nl-NL" sz="4125" b="1" dirty="0">
                <a:solidFill>
                  <a:schemeClr val="bg2"/>
                </a:solidFill>
                <a:latin typeface="Weissenhof Grotesk" panose="020B0503030401020104" pitchFamily="34" charset="77"/>
              </a:rPr>
              <a:t>energie is de valuta van de échte economie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26308" y="20"/>
            <a:ext cx="2335892" cy="72712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nl-NL" sz="4125" b="1" dirty="0">
                <a:solidFill>
                  <a:schemeClr val="bg2"/>
                </a:solidFill>
                <a:latin typeface="Weissenhof Grotesk" panose="020B0503030401020104" pitchFamily="34" charset="77"/>
              </a:rPr>
              <a:t>aanraken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6618954" y="0"/>
            <a:ext cx="2525046" cy="72712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nl-NL" sz="4125" b="1" dirty="0">
                <a:solidFill>
                  <a:schemeClr val="bg2"/>
                </a:solidFill>
                <a:latin typeface="Weissenhof Grotesk" panose="020B0503030401020104" pitchFamily="34" charset="77"/>
              </a:rPr>
              <a:t>gebruiken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6613" y="4416381"/>
            <a:ext cx="1745987" cy="72712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nl-NL" sz="4125" b="1" dirty="0">
                <a:solidFill>
                  <a:schemeClr val="bg2"/>
                </a:solidFill>
                <a:latin typeface="Weissenhof Grotesk" panose="020B0503030401020104" pitchFamily="34" charset="77"/>
              </a:rPr>
              <a:t>maken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6250203" y="4380706"/>
            <a:ext cx="2969997" cy="7271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nl-NL" sz="4125" b="1" dirty="0">
                <a:solidFill>
                  <a:schemeClr val="bg2"/>
                </a:solidFill>
                <a:latin typeface="Weissenhof Grotesk" panose="020B0503030401020104" pitchFamily="34" charset="77"/>
              </a:rPr>
              <a:t>uitwisselen</a:t>
            </a:r>
          </a:p>
        </p:txBody>
      </p:sp>
    </p:spTree>
    <p:extLst>
      <p:ext uri="{BB962C8B-B14F-4D97-AF65-F5344CB8AC3E}">
        <p14:creationId xmlns:p14="http://schemas.microsoft.com/office/powerpoint/2010/main" val="388286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50"/>
    </mc:Choice>
    <mc:Fallback xmlns="">
      <p:transition xmlns:p14="http://schemas.microsoft.com/office/powerpoint/2010/main" spd="slow" advTm="36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A36B2C4-FB90-1A48-B7EE-A1B27AAF5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42084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45EC5E9F-D898-FD44-96D5-8F68EF32D54B}"/>
              </a:ext>
            </a:extLst>
          </p:cNvPr>
          <p:cNvSpPr/>
          <p:nvPr/>
        </p:nvSpPr>
        <p:spPr>
          <a:xfrm>
            <a:off x="4195763" y="1676400"/>
            <a:ext cx="4046934" cy="179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Enkele</a:t>
            </a:r>
            <a:r>
              <a: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principes</a:t>
            </a:r>
            <a:r>
              <a: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van de </a:t>
            </a:r>
            <a:r>
              <a:rPr lang="en-US" sz="3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Wereld</a:t>
            </a:r>
            <a:r>
              <a: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van B</a:t>
            </a:r>
            <a:endParaRPr lang="en-US" sz="3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19851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2B5380BD-6239-0049-8FCA-C1872F0CC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52768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9FE7237F-6408-034E-A0CE-B66E63B59A86}"/>
              </a:ext>
            </a:extLst>
          </p:cNvPr>
          <p:cNvSpPr/>
          <p:nvPr/>
        </p:nvSpPr>
        <p:spPr>
          <a:xfrm>
            <a:off x="4572000" y="1676400"/>
            <a:ext cx="4046934" cy="179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Het </a:t>
            </a:r>
            <a:r>
              <a:rPr lang="en-US" sz="45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gaat</a:t>
            </a:r>
            <a:r>
              <a:rPr lang="en-US" sz="45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om </a:t>
            </a:r>
            <a:r>
              <a:rPr lang="en-US" sz="45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toegang</a:t>
            </a:r>
            <a:endParaRPr lang="en-US" sz="45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3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Van </a:t>
            </a:r>
            <a:r>
              <a:rPr lang="en-US" sz="33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verbruik</a:t>
            </a:r>
            <a:r>
              <a:rPr lang="en-US" sz="33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naar</a:t>
            </a:r>
            <a:r>
              <a:rPr lang="en-US" sz="33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gebruik</a:t>
            </a:r>
            <a:endParaRPr lang="en-US" sz="33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‘</a:t>
            </a:r>
            <a:r>
              <a:rPr lang="en-US" sz="33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uploaden</a:t>
            </a:r>
            <a:r>
              <a:rPr lang="en-US" sz="33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’ </a:t>
            </a:r>
            <a:r>
              <a:rPr lang="en-US" sz="33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én</a:t>
            </a:r>
            <a:r>
              <a:rPr lang="en-US" sz="33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‘</a:t>
            </a:r>
            <a:r>
              <a:rPr lang="en-US" sz="33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downloaden</a:t>
            </a:r>
            <a:r>
              <a:rPr lang="en-US" sz="33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’ van </a:t>
            </a:r>
            <a:r>
              <a:rPr lang="en-US" sz="33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energie</a:t>
            </a:r>
            <a:endParaRPr lang="en-US" sz="33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3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Geen</a:t>
            </a:r>
            <a:r>
              <a:rPr lang="en-US" sz="33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consument</a:t>
            </a:r>
            <a:r>
              <a:rPr lang="en-US" sz="33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meer</a:t>
            </a:r>
            <a:r>
              <a:rPr lang="en-US" sz="33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 maar </a:t>
            </a:r>
            <a:r>
              <a:rPr lang="en-US" sz="33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prosument</a:t>
            </a:r>
            <a:endParaRPr lang="en-US" sz="33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08367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0AA3CE2C-E08A-644E-886C-62F60A29C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52720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895A4F7D-7129-294A-8898-938B7AA6C3B5}"/>
              </a:ext>
            </a:extLst>
          </p:cNvPr>
          <p:cNvSpPr/>
          <p:nvPr/>
        </p:nvSpPr>
        <p:spPr>
          <a:xfrm>
            <a:off x="4572000" y="2343150"/>
            <a:ext cx="4046934" cy="17907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Lokaal</a:t>
            </a:r>
            <a:r>
              <a:rPr lang="en-US" sz="2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eigenaarschap</a:t>
            </a:r>
            <a:r>
              <a:rPr lang="en-US" sz="2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2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samenwerking</a:t>
            </a:r>
            <a:endParaRPr lang="en-US" sz="24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Energie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voor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van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ons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allemaal</a:t>
            </a:r>
            <a:endParaRPr lang="en-US" sz="2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Wij</a:t>
            </a:r>
            <a:r>
              <a:rPr lang="en-US" sz="2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zijn</a:t>
            </a:r>
            <a:r>
              <a:rPr lang="en-US" sz="2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allemaal</a:t>
            </a:r>
            <a:r>
              <a:rPr lang="en-US" sz="2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verantwoordelijk</a:t>
            </a:r>
            <a:r>
              <a:rPr lang="en-US" sz="2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voor</a:t>
            </a:r>
            <a:r>
              <a:rPr lang="en-US" sz="2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het </a:t>
            </a:r>
            <a:r>
              <a:rPr lang="en-US" sz="2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systeem</a:t>
            </a:r>
            <a:endParaRPr lang="en-US" sz="20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Hernieuwbaar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is het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nieuwe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zeker</a:t>
            </a:r>
            <a:endParaRPr lang="en-US" sz="20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50820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7C4813EE-D18E-724A-85D8-454C534DF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52720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86A96BD3-33D6-E44E-B55D-A26F6F5DE8FF}"/>
              </a:ext>
            </a:extLst>
          </p:cNvPr>
          <p:cNvSpPr/>
          <p:nvPr/>
        </p:nvSpPr>
        <p:spPr>
          <a:xfrm>
            <a:off x="4572000" y="2343150"/>
            <a:ext cx="4046934" cy="179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Alles</a:t>
            </a:r>
            <a:r>
              <a:rPr lang="en-US" sz="33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neigt</a:t>
            </a:r>
            <a:r>
              <a:rPr lang="en-US" sz="33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naar</a:t>
            </a:r>
            <a:r>
              <a:rPr lang="en-US" sz="33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</a:t>
            </a:r>
            <a:r>
              <a:rPr lang="en-US" sz="33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alans</a:t>
            </a:r>
            <a:endParaRPr lang="en-US" sz="33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lijn</a:t>
            </a:r>
            <a:r>
              <a:rPr lang="en-US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met de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natuur</a:t>
            </a:r>
            <a:endParaRPr lang="en-US" sz="2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Belonen</a:t>
            </a:r>
            <a:r>
              <a:rPr lang="en-US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voor</a:t>
            </a:r>
            <a:r>
              <a:rPr lang="en-US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balans</a:t>
            </a:r>
            <a:endParaRPr lang="en-US" sz="2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Herordening</a:t>
            </a:r>
            <a:r>
              <a:rPr lang="en-US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van de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markt</a:t>
            </a:r>
            <a:endParaRPr lang="en-US" sz="2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20631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2C97111C-F862-724E-A7A4-88B83D7E0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52768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8D99216C-6ECB-3348-9AD2-02A18DB94972}"/>
              </a:ext>
            </a:extLst>
          </p:cNvPr>
          <p:cNvSpPr/>
          <p:nvPr/>
        </p:nvSpPr>
        <p:spPr>
          <a:xfrm>
            <a:off x="4546600" y="2571750"/>
            <a:ext cx="4046934" cy="17907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Een</a:t>
            </a:r>
            <a:r>
              <a:rPr lang="en-US" sz="2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gedistribueerd</a:t>
            </a:r>
            <a:r>
              <a:rPr lang="en-US" sz="2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systeem</a:t>
            </a:r>
            <a:endParaRPr lang="en-US" sz="24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Opwek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opslag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conversie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én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bijbehorende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verantwoordelijkheden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decentraliseren</a:t>
            </a:r>
            <a:endParaRPr lang="en-US" sz="2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Peer-to-peer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energie</a:t>
            </a:r>
            <a:endParaRPr lang="en-US" sz="2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84797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oom, buiten, gras, rijden&#10;&#10;Automatisch gegenereerde beschrijving">
            <a:extLst>
              <a:ext uri="{FF2B5EF4-FFF2-40B4-BE49-F238E27FC236}">
                <a16:creationId xmlns:a16="http://schemas.microsoft.com/office/drawing/2014/main" id="{50574FB1-2006-AF42-A8BF-9E40C1E54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24000" y="-1769418"/>
            <a:ext cx="12192000" cy="9144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8589A21-4CED-3B4B-9206-FA6B8FE9A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5" y="4301275"/>
            <a:ext cx="2489200" cy="82501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A7FC888-EA0E-2347-BFE5-F9222BD8C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449" y="4112300"/>
            <a:ext cx="1708313" cy="104548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9FD55D9-675B-6147-9298-9D289A498D3E}"/>
              </a:ext>
            </a:extLst>
          </p:cNvPr>
          <p:cNvSpPr txBox="1"/>
          <p:nvPr/>
        </p:nvSpPr>
        <p:spPr>
          <a:xfrm rot="19385705">
            <a:off x="-72841" y="1011586"/>
            <a:ext cx="3017169" cy="7271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nl-NL" sz="4125" b="1" dirty="0">
                <a:solidFill>
                  <a:schemeClr val="bg2">
                    <a:lumMod val="90000"/>
                  </a:schemeClr>
                </a:solidFill>
                <a:latin typeface="Weissenhof Grotesk" panose="020B0503030401020104" pitchFamily="34" charset="77"/>
              </a:rPr>
              <a:t>generositeit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ACCF712-6B98-CD41-97F8-EAEE429EFA40}"/>
              </a:ext>
            </a:extLst>
          </p:cNvPr>
          <p:cNvSpPr txBox="1"/>
          <p:nvPr/>
        </p:nvSpPr>
        <p:spPr>
          <a:xfrm rot="714651">
            <a:off x="2739192" y="323814"/>
            <a:ext cx="1852330" cy="7271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nl-NL" sz="4125" b="1" dirty="0">
                <a:solidFill>
                  <a:schemeClr val="bg2">
                    <a:lumMod val="90000"/>
                  </a:schemeClr>
                </a:solidFill>
                <a:latin typeface="Weissenhof Grotesk" panose="020B0503030401020104" pitchFamily="34" charset="77"/>
              </a:rPr>
              <a:t>balans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18734C7-A1FB-CE4C-92A2-92B9F15E1CD4}"/>
              </a:ext>
            </a:extLst>
          </p:cNvPr>
          <p:cNvSpPr txBox="1"/>
          <p:nvPr/>
        </p:nvSpPr>
        <p:spPr>
          <a:xfrm rot="2124116">
            <a:off x="5970298" y="1340490"/>
            <a:ext cx="3252669" cy="7271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nl-NL" sz="4125" b="1" dirty="0">
                <a:solidFill>
                  <a:schemeClr val="bg2">
                    <a:lumMod val="90000"/>
                  </a:schemeClr>
                </a:solidFill>
                <a:latin typeface="Weissenhof Grotesk" panose="020B0503030401020104" pitchFamily="34" charset="77"/>
              </a:rPr>
              <a:t>peer-</a:t>
            </a:r>
            <a:r>
              <a:rPr lang="nl-NL" sz="4125" b="1" dirty="0" err="1">
                <a:solidFill>
                  <a:schemeClr val="bg2">
                    <a:lumMod val="90000"/>
                  </a:schemeClr>
                </a:solidFill>
                <a:latin typeface="Weissenhof Grotesk" panose="020B0503030401020104" pitchFamily="34" charset="77"/>
              </a:rPr>
              <a:t>to</a:t>
            </a:r>
            <a:r>
              <a:rPr lang="nl-NL" sz="4125" b="1" dirty="0">
                <a:solidFill>
                  <a:schemeClr val="bg2">
                    <a:lumMod val="90000"/>
                  </a:schemeClr>
                </a:solidFill>
                <a:latin typeface="Weissenhof Grotesk" panose="020B0503030401020104" pitchFamily="34" charset="77"/>
              </a:rPr>
              <a:t>-peer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E752615-9106-A843-8E7D-C39C561F3235}"/>
              </a:ext>
            </a:extLst>
          </p:cNvPr>
          <p:cNvSpPr txBox="1"/>
          <p:nvPr/>
        </p:nvSpPr>
        <p:spPr>
          <a:xfrm rot="19860087">
            <a:off x="3583237" y="2220527"/>
            <a:ext cx="3675670" cy="7271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nl-NL" sz="4125" b="1" dirty="0">
                <a:solidFill>
                  <a:schemeClr val="bg2">
                    <a:lumMod val="90000"/>
                  </a:schemeClr>
                </a:solidFill>
                <a:latin typeface="Weissenhof Grotesk" panose="020B0503030401020104" pitchFamily="34" charset="77"/>
              </a:rPr>
              <a:t>eigenaarschap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F9EF1AC-8705-E842-8C36-8193105EF08A}"/>
              </a:ext>
            </a:extLst>
          </p:cNvPr>
          <p:cNvSpPr txBox="1"/>
          <p:nvPr/>
        </p:nvSpPr>
        <p:spPr>
          <a:xfrm rot="21239684">
            <a:off x="1789537" y="1244411"/>
            <a:ext cx="3017169" cy="7271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nl-NL" sz="4125" b="1" dirty="0" err="1">
                <a:solidFill>
                  <a:schemeClr val="bg2">
                    <a:lumMod val="90000"/>
                  </a:schemeClr>
                </a:solidFill>
                <a:latin typeface="Weissenhof Grotesk" panose="020B0503030401020104" pitchFamily="34" charset="77"/>
              </a:rPr>
              <a:t>inclusiviteit</a:t>
            </a:r>
            <a:endParaRPr lang="nl-NL" sz="4125" b="1" dirty="0">
              <a:solidFill>
                <a:schemeClr val="bg2">
                  <a:lumMod val="90000"/>
                </a:schemeClr>
              </a:solidFill>
              <a:latin typeface="Weissenhof Grotesk" panose="020B0503030401020104" pitchFamily="34" charset="77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4FDD6ADB-2DE2-0947-B007-5C0F3E6A6593}"/>
              </a:ext>
            </a:extLst>
          </p:cNvPr>
          <p:cNvSpPr txBox="1"/>
          <p:nvPr/>
        </p:nvSpPr>
        <p:spPr>
          <a:xfrm rot="20663085">
            <a:off x="1451128" y="1754075"/>
            <a:ext cx="5118216" cy="7271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nl-NL" sz="4125" b="1" dirty="0">
                <a:solidFill>
                  <a:schemeClr val="bg2">
                    <a:lumMod val="90000"/>
                  </a:schemeClr>
                </a:solidFill>
                <a:latin typeface="Weissenhof Grotesk" panose="020B0503030401020104" pitchFamily="34" charset="77"/>
              </a:rPr>
              <a:t>verantwoordelijkheid</a:t>
            </a:r>
          </a:p>
        </p:txBody>
      </p:sp>
    </p:spTree>
    <p:extLst>
      <p:ext uri="{BB962C8B-B14F-4D97-AF65-F5344CB8AC3E}">
        <p14:creationId xmlns:p14="http://schemas.microsoft.com/office/powerpoint/2010/main" val="108236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0" grpId="0"/>
      <p:bldP spid="11" grpId="0"/>
      <p:bldP spid="12" grpId="0"/>
      <p:bldP spid="12" grpId="1"/>
      <p:bldP spid="13" grpId="0"/>
      <p:bldP spid="1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7C50026-BABA-CC4E-80C1-5D92BA9CF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52720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72E675D5-6707-1343-A372-F43862166FE9}"/>
              </a:ext>
            </a:extLst>
          </p:cNvPr>
          <p:cNvSpPr/>
          <p:nvPr/>
        </p:nvSpPr>
        <p:spPr>
          <a:xfrm>
            <a:off x="4546600" y="2343150"/>
            <a:ext cx="4046934" cy="17907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Veerkracht</a:t>
            </a:r>
            <a:endParaRPr lang="en-US" sz="24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Resilience by design: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een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“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antifragiel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systeem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”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Veel</a:t>
            </a:r>
            <a:r>
              <a:rPr lang="en-US" sz="2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minder </a:t>
            </a:r>
            <a:r>
              <a:rPr lang="en-US" sz="2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afhankelijk</a:t>
            </a:r>
            <a:r>
              <a:rPr lang="en-US" sz="2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van </a:t>
            </a:r>
            <a:r>
              <a:rPr lang="en-US" sz="2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geopolitiek</a:t>
            </a:r>
            <a:endParaRPr lang="en-US" sz="2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Investeren</a:t>
            </a:r>
            <a:r>
              <a:rPr lang="en-US" sz="2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in </a:t>
            </a:r>
            <a:r>
              <a:rPr lang="en-US" sz="2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autonomie</a:t>
            </a:r>
            <a:r>
              <a:rPr lang="en-US" sz="2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in </a:t>
            </a:r>
            <a:r>
              <a:rPr lang="en-US" sz="2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verbondenheid</a:t>
            </a:r>
            <a:endParaRPr lang="en-US" sz="20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14167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A36B2C4-FB90-1A48-B7EE-A1B27AAF5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42084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45EC5E9F-D898-FD44-96D5-8F68EF32D54B}"/>
              </a:ext>
            </a:extLst>
          </p:cNvPr>
          <p:cNvSpPr/>
          <p:nvPr/>
        </p:nvSpPr>
        <p:spPr>
          <a:xfrm>
            <a:off x="4195763" y="1676400"/>
            <a:ext cx="4046934" cy="179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Beperkende</a:t>
            </a:r>
            <a:r>
              <a:rPr lang="en-US" sz="3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overtuigingen</a:t>
            </a:r>
            <a:r>
              <a:rPr lang="en-US" sz="3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om los </a:t>
            </a:r>
            <a:r>
              <a:rPr lang="en-US" sz="38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</a:t>
            </a:r>
            <a:r>
              <a:rPr lang="en-US" sz="3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laten</a:t>
            </a:r>
            <a:endParaRPr lang="en-US" sz="3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17876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0C93EAF3-B7A5-3847-A30C-0245FECB8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0"/>
            <a:ext cx="68087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205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transport, oud&#10;&#10;Automatisch gegenereerde beschrijving">
            <a:extLst>
              <a:ext uri="{FF2B5EF4-FFF2-40B4-BE49-F238E27FC236}">
                <a16:creationId xmlns:a16="http://schemas.microsoft.com/office/drawing/2014/main" id="{0E1DCD85-25ED-B245-ACB2-0014E4C27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0"/>
            <a:ext cx="3857625" cy="51435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0BE3328C-0BB6-6D49-B2CC-B39028C9A4A5}"/>
              </a:ext>
            </a:extLst>
          </p:cNvPr>
          <p:cNvSpPr/>
          <p:nvPr/>
        </p:nvSpPr>
        <p:spPr>
          <a:xfrm>
            <a:off x="4572000" y="1676400"/>
            <a:ext cx="4046934" cy="179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‘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Fossiele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bronnen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’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bestaan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niet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Fossiele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voorraden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wel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De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bron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is de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zon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endParaRPr lang="en-US" sz="20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29793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0BE3328C-0BB6-6D49-B2CC-B39028C9A4A5}"/>
              </a:ext>
            </a:extLst>
          </p:cNvPr>
          <p:cNvSpPr/>
          <p:nvPr/>
        </p:nvSpPr>
        <p:spPr>
          <a:xfrm>
            <a:off x="4572000" y="1676400"/>
            <a:ext cx="4046934" cy="179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Laat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leveringszekerheid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plaatsmaken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voor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beschikbaarheid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in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plaats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tijd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endParaRPr lang="en-US" sz="20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How to prepare PG&amp;amp;E and California&amp;#39;s power system for the 21st century - Vox">
            <a:extLst>
              <a:ext uri="{FF2B5EF4-FFF2-40B4-BE49-F238E27FC236}">
                <a16:creationId xmlns:a16="http://schemas.microsoft.com/office/drawing/2014/main" id="{E6E51780-630B-D146-890A-B3E6F2D89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245590"/>
            <a:ext cx="4546600" cy="265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825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62295AA-B472-FB4E-922E-D1E63490B8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0" y="-285750"/>
            <a:ext cx="4572000" cy="57150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D3D1AD7C-B1E3-8348-954E-51B26B2EE3AB}"/>
              </a:ext>
            </a:extLst>
          </p:cNvPr>
          <p:cNvSpPr/>
          <p:nvPr/>
        </p:nvSpPr>
        <p:spPr>
          <a:xfrm>
            <a:off x="4572000" y="1676400"/>
            <a:ext cx="4046934" cy="179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Wereld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van B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ligt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niet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in de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toekomst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maar nu in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onze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handen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Hoe ‘B’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kunnen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wij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vandaag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al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zijn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  <a:endParaRPr lang="en-US" sz="20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39109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werm spreeuwen zorgt tijdens zonsondergang voor betoverend ... - Het  Nieuwsblad Mobile">
            <a:extLst>
              <a:ext uri="{FF2B5EF4-FFF2-40B4-BE49-F238E27FC236}">
                <a16:creationId xmlns:a16="http://schemas.microsoft.com/office/drawing/2014/main" id="{A7743475-6247-D94F-95AD-4D06A86BB8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1" r="24914"/>
          <a:stretch/>
        </p:blipFill>
        <p:spPr bwMode="auto">
          <a:xfrm>
            <a:off x="-152400" y="0"/>
            <a:ext cx="47244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10B099D5-8889-BE4F-AB75-BBC55B590A2D}"/>
              </a:ext>
            </a:extLst>
          </p:cNvPr>
          <p:cNvSpPr/>
          <p:nvPr/>
        </p:nvSpPr>
        <p:spPr>
          <a:xfrm>
            <a:off x="4876800" y="1676400"/>
            <a:ext cx="4046934" cy="179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‘Planning &amp; control’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maakt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plaats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voor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‘sense &amp; respond’.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Van </a:t>
            </a:r>
            <a:r>
              <a:rPr lang="en-US" sz="32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klassiek</a:t>
            </a:r>
            <a:r>
              <a: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orkest</a:t>
            </a:r>
            <a:r>
              <a: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naar</a:t>
            </a:r>
            <a:r>
              <a: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jamsessie</a:t>
            </a:r>
            <a:endParaRPr lang="en-US" sz="20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1599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16"/>
    </mc:Choice>
    <mc:Fallback xmlns="">
      <p:transition spd="slow" advTm="89616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62295AA-B472-FB4E-922E-D1E63490B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0"/>
            <a:ext cx="9144000" cy="57150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4C308C87-8F2F-0749-8048-F481C20B4CFF}"/>
              </a:ext>
            </a:extLst>
          </p:cNvPr>
          <p:cNvSpPr/>
          <p:nvPr/>
        </p:nvSpPr>
        <p:spPr>
          <a:xfrm>
            <a:off x="4876800" y="800100"/>
            <a:ext cx="4046934" cy="179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De </a:t>
            </a:r>
            <a:r>
              <a:rPr lang="en-US" sz="40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Wereld</a:t>
            </a:r>
            <a:r>
              <a:rPr lang="en-US" sz="4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van B: </a:t>
            </a:r>
            <a:r>
              <a:rPr lang="en-US" sz="40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welkom</a:t>
            </a:r>
            <a:r>
              <a:rPr lang="en-US" sz="4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in het </a:t>
            </a:r>
            <a:r>
              <a:rPr lang="en-US" sz="40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nieuwe</a:t>
            </a:r>
            <a:r>
              <a:rPr lang="en-US" sz="4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nu</a:t>
            </a:r>
            <a:endParaRPr lang="en-US" sz="2800" b="1" kern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27A5EA00-29D2-8144-A0CD-90DD529F6C9D}"/>
              </a:ext>
            </a:extLst>
          </p:cNvPr>
          <p:cNvSpPr/>
          <p:nvPr/>
        </p:nvSpPr>
        <p:spPr>
          <a:xfrm>
            <a:off x="2548533" y="3492500"/>
            <a:ext cx="4046934" cy="179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www.dewereldvanb.nl</a:t>
            </a:r>
            <a:endParaRPr lang="en-US" sz="2000" b="1" kern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50556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Trees Talk to Each Other and Recognize Their Offspring">
            <a:extLst>
              <a:ext uri="{FF2B5EF4-FFF2-40B4-BE49-F238E27FC236}">
                <a16:creationId xmlns:a16="http://schemas.microsoft.com/office/drawing/2014/main" id="{D1998814-943B-5D44-86AB-EEF20A272C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" r="-2" b="18852"/>
          <a:stretch/>
        </p:blipFill>
        <p:spPr bwMode="auto">
          <a:xfrm>
            <a:off x="3410952" y="-3"/>
            <a:ext cx="5733047" cy="276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ultivate Good Fungus in Your Soil - Hobby Farms">
            <a:extLst>
              <a:ext uri="{FF2B5EF4-FFF2-40B4-BE49-F238E27FC236}">
                <a16:creationId xmlns:a16="http://schemas.microsoft.com/office/drawing/2014/main" id="{A5080602-0545-A042-BEA6-58FC09242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8" r="3" b="19135"/>
          <a:stretch/>
        </p:blipFill>
        <p:spPr bwMode="auto">
          <a:xfrm>
            <a:off x="3410953" y="2761056"/>
            <a:ext cx="5733047" cy="238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F462651B-936D-8C49-9EDC-83BF7DEC60BC}"/>
              </a:ext>
            </a:extLst>
          </p:cNvPr>
          <p:cNvSpPr/>
          <p:nvPr/>
        </p:nvSpPr>
        <p:spPr>
          <a:xfrm>
            <a:off x="79915" y="761564"/>
            <a:ext cx="4046934" cy="179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Een</a:t>
            </a:r>
            <a:r>
              <a: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nieuw</a:t>
            </a:r>
            <a:r>
              <a: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energiesysteem</a:t>
            </a:r>
            <a:r>
              <a: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geïnspireerd</a:t>
            </a:r>
            <a:r>
              <a: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door het </a:t>
            </a:r>
            <a:r>
              <a:rPr lang="en-US" sz="3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bos</a:t>
            </a:r>
            <a:r>
              <a: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  <a:endParaRPr lang="en-US" sz="3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391555B-F335-DA4F-B6E0-5F5CF376FFC1}"/>
              </a:ext>
            </a:extLst>
          </p:cNvPr>
          <p:cNvSpPr txBox="1"/>
          <p:nvPr/>
        </p:nvSpPr>
        <p:spPr>
          <a:xfrm>
            <a:off x="79915" y="2969839"/>
            <a:ext cx="3444765" cy="1964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De </a:t>
            </a:r>
            <a:r>
              <a:rPr lang="en-US" sz="14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rijkdom</a:t>
            </a: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in de </a:t>
            </a:r>
            <a:r>
              <a:rPr lang="en-US" sz="14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bodem</a:t>
            </a: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maakt</a:t>
            </a: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het hele </a:t>
            </a:r>
            <a:r>
              <a:rPr lang="en-US" sz="14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systeem</a:t>
            </a: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mogelijk</a:t>
            </a:r>
            <a:endParaRPr lang="en-US" sz="1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0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A36B2C4-FB90-1A48-B7EE-A1B27AAF5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42084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B047A298-4B8F-4647-BA44-9DCEEB86D933}"/>
              </a:ext>
            </a:extLst>
          </p:cNvPr>
          <p:cNvSpPr/>
          <p:nvPr/>
        </p:nvSpPr>
        <p:spPr>
          <a:xfrm>
            <a:off x="4195763" y="1676400"/>
            <a:ext cx="4046934" cy="179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Wat is de </a:t>
            </a:r>
            <a:r>
              <a:rPr lang="en-US" sz="3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essentie</a:t>
            </a:r>
            <a:r>
              <a: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van de </a:t>
            </a:r>
            <a:r>
              <a:rPr lang="en-US" sz="3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energietransitie</a:t>
            </a:r>
            <a:r>
              <a: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  <a:endParaRPr lang="en-US" sz="3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61785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DEA0207-4B39-0041-8B6E-FE71DE4E9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66"/>
          <a:stretch/>
        </p:blipFill>
        <p:spPr bwMode="auto">
          <a:xfrm>
            <a:off x="1" y="2021628"/>
            <a:ext cx="4571999" cy="312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9D42604C-2873-8F42-BD1C-55979D59B865}"/>
              </a:ext>
            </a:extLst>
          </p:cNvPr>
          <p:cNvSpPr/>
          <p:nvPr/>
        </p:nvSpPr>
        <p:spPr>
          <a:xfrm>
            <a:off x="4876800" y="2021628"/>
            <a:ext cx="4046934" cy="179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Een</a:t>
            </a:r>
            <a:r>
              <a: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technologisch</a:t>
            </a:r>
            <a:r>
              <a:rPr lang="en-US" sz="38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</a:t>
            </a:r>
            <a:r>
              <a:rPr lang="en-US" sz="3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transitie</a:t>
            </a:r>
            <a:endParaRPr lang="en-US" sz="38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Decarbonisatie</a:t>
            </a:r>
            <a:endParaRPr lang="en-US" sz="30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Decentralisering</a:t>
            </a:r>
            <a:endParaRPr lang="en-US" sz="3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Hernieuwbare</a:t>
            </a:r>
            <a:r>
              <a:rPr lang="en-US" sz="3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energie</a:t>
            </a:r>
            <a:r>
              <a:rPr lang="en-US" sz="3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op </a:t>
            </a:r>
            <a:r>
              <a:rPr lang="en-US" sz="3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afroep</a:t>
            </a:r>
            <a:endParaRPr lang="en-US" sz="30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7350186-EC92-9A47-BD3E-5BE1E0B76F8C}"/>
              </a:ext>
            </a:extLst>
          </p:cNvPr>
          <p:cNvSpPr txBox="1"/>
          <p:nvPr/>
        </p:nvSpPr>
        <p:spPr>
          <a:xfrm>
            <a:off x="381000" y="105860"/>
            <a:ext cx="8001000" cy="62177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4125"/>
              </a:lnSpc>
            </a:pPr>
            <a:r>
              <a:rPr lang="nl-NL" sz="3600" b="1" dirty="0">
                <a:solidFill>
                  <a:schemeClr val="bg2"/>
                </a:solidFill>
                <a:latin typeface="Weissenhof Grotesk" panose="020B0503030401020104" pitchFamily="34" charset="77"/>
              </a:rPr>
              <a:t>Energietransitie: 4 transities tegelijk</a:t>
            </a:r>
          </a:p>
        </p:txBody>
      </p:sp>
    </p:spTree>
    <p:extLst>
      <p:ext uri="{BB962C8B-B14F-4D97-AF65-F5344CB8AC3E}">
        <p14:creationId xmlns:p14="http://schemas.microsoft.com/office/powerpoint/2010/main" val="3466547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7A29820E-C463-2E48-85C9-523E78A7E2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0"/>
            <a:ext cx="4495800" cy="561975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177C08DC-1B73-7E47-8C6A-7A7220A0C516}"/>
              </a:ext>
            </a:extLst>
          </p:cNvPr>
          <p:cNvSpPr/>
          <p:nvPr/>
        </p:nvSpPr>
        <p:spPr>
          <a:xfrm>
            <a:off x="4572000" y="1914525"/>
            <a:ext cx="4046934" cy="179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Een</a:t>
            </a:r>
            <a:r>
              <a: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economische</a:t>
            </a:r>
            <a:r>
              <a: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transitie</a:t>
            </a:r>
            <a:endParaRPr lang="en-US" sz="38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Van volume </a:t>
            </a:r>
            <a:r>
              <a:rPr lang="en-US" sz="3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naar</a:t>
            </a:r>
            <a:r>
              <a:rPr lang="en-US" sz="3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waarde</a:t>
            </a:r>
            <a:endParaRPr lang="en-US" sz="3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Energie</a:t>
            </a:r>
            <a:r>
              <a:rPr lang="en-US" sz="3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is </a:t>
            </a:r>
            <a:r>
              <a:rPr lang="en-US" sz="3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niet</a:t>
            </a:r>
            <a:r>
              <a:rPr lang="en-US" sz="3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langer</a:t>
            </a:r>
            <a:r>
              <a:rPr lang="en-US" sz="3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een</a:t>
            </a:r>
            <a:r>
              <a:rPr lang="en-US" sz="3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commodity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Lokale</a:t>
            </a:r>
            <a:r>
              <a:rPr lang="en-US" sz="3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prijsvorming</a:t>
            </a:r>
            <a:r>
              <a:rPr lang="en-US" sz="3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3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investeren</a:t>
            </a:r>
            <a:r>
              <a:rPr lang="en-US" sz="3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op </a:t>
            </a:r>
            <a:r>
              <a:rPr lang="en-US" sz="3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maat</a:t>
            </a:r>
            <a:endParaRPr lang="en-US" sz="3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0656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775CB76-AB71-7345-9259-E708CAEFF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72"/>
          <a:stretch/>
        </p:blipFill>
        <p:spPr bwMode="auto">
          <a:xfrm>
            <a:off x="0" y="6350"/>
            <a:ext cx="45608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BC48AE21-5974-744D-AB2E-DE18E1F6D0B8}"/>
              </a:ext>
            </a:extLst>
          </p:cNvPr>
          <p:cNvSpPr/>
          <p:nvPr/>
        </p:nvSpPr>
        <p:spPr>
          <a:xfrm>
            <a:off x="4800600" y="1682750"/>
            <a:ext cx="4046934" cy="179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Een</a:t>
            </a:r>
            <a:r>
              <a:rPr lang="en-US" sz="4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maatschappelijke</a:t>
            </a:r>
            <a:r>
              <a:rPr lang="en-US" sz="4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transitie</a:t>
            </a:r>
            <a:endParaRPr lang="en-US" sz="41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1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Democratisering</a:t>
            </a:r>
            <a:endParaRPr lang="en-US" sz="31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1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Lokaal</a:t>
            </a:r>
            <a:r>
              <a:rPr lang="en-US" sz="3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eigenaarschap</a:t>
            </a:r>
            <a:endParaRPr lang="en-US" sz="31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1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Power to the people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Nieuwe</a:t>
            </a:r>
            <a:r>
              <a:rPr lang="en-US" sz="3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verantwoordelijkheden</a:t>
            </a:r>
            <a:endParaRPr lang="en-US" sz="3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08587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62295AA-B472-FB4E-922E-D1E63490B8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-285750"/>
            <a:ext cx="4541520" cy="56769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35668B30-D1A7-3E47-B4E9-D11FE47DF22F}"/>
              </a:ext>
            </a:extLst>
          </p:cNvPr>
          <p:cNvSpPr/>
          <p:nvPr/>
        </p:nvSpPr>
        <p:spPr>
          <a:xfrm>
            <a:off x="4800600" y="1657350"/>
            <a:ext cx="4046934" cy="179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Een</a:t>
            </a:r>
            <a:r>
              <a: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institutionele</a:t>
            </a:r>
            <a:r>
              <a: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transitie</a:t>
            </a:r>
            <a:endParaRPr lang="en-US" sz="38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Nieuwe</a:t>
            </a:r>
            <a:r>
              <a:rPr lang="en-US" sz="29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wetten</a:t>
            </a:r>
            <a:r>
              <a:rPr lang="en-US" sz="29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29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regels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Nieuwe</a:t>
            </a:r>
            <a:r>
              <a:rPr lang="en-US" sz="29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rollen</a:t>
            </a:r>
            <a:r>
              <a:rPr lang="en-US" sz="29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voor</a:t>
            </a:r>
            <a:r>
              <a:rPr lang="en-US" sz="29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9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overheid</a:t>
            </a:r>
            <a:endParaRPr lang="en-US" sz="29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Nieuw</a:t>
            </a:r>
            <a:r>
              <a:rPr lang="en-US" sz="29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energiebelastingstelsel</a:t>
            </a:r>
            <a:endParaRPr lang="en-U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94495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e41ae2847018b4534a77f10d36b188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278" y="749296"/>
            <a:ext cx="5825445" cy="439420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88D7AD1-E93D-264D-9C74-C50505E14E4E}"/>
              </a:ext>
            </a:extLst>
          </p:cNvPr>
          <p:cNvSpPr txBox="1"/>
          <p:nvPr/>
        </p:nvSpPr>
        <p:spPr>
          <a:xfrm>
            <a:off x="596900" y="113919"/>
            <a:ext cx="7950200" cy="64139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4125"/>
              </a:lnSpc>
            </a:pPr>
            <a:r>
              <a:rPr lang="nl-NL" sz="4125" b="1" dirty="0">
                <a:solidFill>
                  <a:schemeClr val="bg2"/>
                </a:solidFill>
                <a:latin typeface="Weissenhof Grotesk" panose="020B0503030401020104" pitchFamily="34" charset="77"/>
              </a:rPr>
              <a:t>een nieuwe </a:t>
            </a:r>
            <a:r>
              <a:rPr lang="nl-NL" sz="4125" b="1" dirty="0" err="1">
                <a:solidFill>
                  <a:schemeClr val="bg2"/>
                </a:solidFill>
                <a:latin typeface="Weissenhof Grotesk" panose="020B0503030401020104" pitchFamily="34" charset="77"/>
              </a:rPr>
              <a:t>mindset</a:t>
            </a:r>
            <a:endParaRPr lang="nl-NL" sz="4125" b="1" dirty="0">
              <a:solidFill>
                <a:schemeClr val="bg2"/>
              </a:solidFill>
              <a:latin typeface="Weissenhof Grotesk" panose="020B0503030401020104" pitchFamily="34" charset="77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87BB090-A2AE-7346-8C56-F8120EA72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212417"/>
            <a:ext cx="1736604" cy="107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8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33"/>
    </mc:Choice>
    <mc:Fallback xmlns="">
      <p:transition xmlns:p14="http://schemas.microsoft.com/office/powerpoint/2010/main" spd="slow" advTm="34633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2.1|2.2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173699</TotalTime>
  <Words>381</Words>
  <Application>Microsoft Macintosh PowerPoint</Application>
  <PresentationFormat>Diavoorstelling (16:9)</PresentationFormat>
  <Paragraphs>78</Paragraphs>
  <Slides>27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1" baseType="lpstr">
      <vt:lpstr>Arial</vt:lpstr>
      <vt:lpstr>Calibri</vt:lpstr>
      <vt:lpstr>Weissenhof Grotesk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arashaaz@gmail.com</cp:lastModifiedBy>
  <cp:revision>192</cp:revision>
  <dcterms:created xsi:type="dcterms:W3CDTF">2006-08-16T00:00:00Z</dcterms:created>
  <dcterms:modified xsi:type="dcterms:W3CDTF">2021-11-03T02:21:28Z</dcterms:modified>
</cp:coreProperties>
</file>